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316" r:id="rId3"/>
    <p:sldId id="416" r:id="rId4"/>
    <p:sldId id="417" r:id="rId5"/>
    <p:sldId id="418" r:id="rId6"/>
    <p:sldId id="419" r:id="rId7"/>
    <p:sldId id="420" r:id="rId8"/>
    <p:sldId id="421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0099CC"/>
    <a:srgbClr val="99CC00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4" autoAdjust="0"/>
    <p:restoredTop sz="86997" autoAdjust="0"/>
  </p:normalViewPr>
  <p:slideViewPr>
    <p:cSldViewPr snapToGrid="0">
      <p:cViewPr varScale="1">
        <p:scale>
          <a:sx n="58" d="100"/>
          <a:sy n="58" d="100"/>
        </p:scale>
        <p:origin x="6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4D7C0-2A21-4016-BAA5-CEB30AA983AD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0C219-ED9E-4AA6-BFB3-86524A31708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279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934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422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65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006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632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733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959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33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09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032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38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A0CED-7C30-43CA-8D3A-6761477AFEAC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6A4FE-CAF1-4DE8-AEB6-9B198A1101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8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mc/articles/PMC2180422/" TargetMode="External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/>
          <p:cNvSpPr/>
          <p:nvPr/>
        </p:nvSpPr>
        <p:spPr>
          <a:xfrm>
            <a:off x="99461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5119985" h="10692130">
                <a:moveTo>
                  <a:pt x="0" y="10692003"/>
                </a:moveTo>
                <a:lnTo>
                  <a:pt x="15119985" y="10692003"/>
                </a:lnTo>
                <a:lnTo>
                  <a:pt x="15119985" y="0"/>
                </a:lnTo>
                <a:lnTo>
                  <a:pt x="0" y="0"/>
                </a:lnTo>
                <a:lnTo>
                  <a:pt x="0" y="10692003"/>
                </a:lnTo>
              </a:path>
            </a:pathLst>
          </a:custGeom>
          <a:solidFill>
            <a:srgbClr val="1268B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50" name="Picture 2" descr="C:\Users\SRBIO\Desktop\for daja\treeoutlineblu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649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614263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  <a:t/>
            </a:r>
            <a:b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  <a:t/>
            </a:r>
            <a:b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  <a:t/>
            </a:r>
            <a:b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  <a:t/>
            </a:r>
            <a:b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  <a:t/>
            </a:r>
            <a:b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  <a:t/>
            </a:r>
            <a:b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3200" b="1" dirty="0"/>
              <a:t>International Evidence-Based Investigative Interviewing of Children</a:t>
            </a:r>
            <a: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  <a:t/>
            </a:r>
            <a:br>
              <a:rPr lang="it-IT" sz="31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endParaRPr lang="en-GB" sz="3600" cap="small" dirty="0"/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GB" b="1" dirty="0">
              <a:solidFill>
                <a:srgbClr val="CCFF33"/>
              </a:solidFill>
            </a:endParaRPr>
          </a:p>
          <a:p>
            <a:r>
              <a:rPr lang="en-GB" b="1" dirty="0">
                <a:solidFill>
                  <a:srgbClr val="99CC00"/>
                </a:solidFill>
              </a:rPr>
              <a:t>Transnational Workshop</a:t>
            </a:r>
          </a:p>
          <a:p>
            <a:r>
              <a:rPr lang="en-GB" b="1" dirty="0">
                <a:solidFill>
                  <a:srgbClr val="99CC00"/>
                </a:solidFill>
              </a:rPr>
              <a:t>Vilnius, Lithuania</a:t>
            </a:r>
          </a:p>
          <a:p>
            <a:r>
              <a:rPr lang="en-GB" b="1" dirty="0">
                <a:solidFill>
                  <a:srgbClr val="99CC00"/>
                </a:solidFill>
              </a:rPr>
              <a:t>12-13 December 2017</a:t>
            </a:r>
          </a:p>
          <a:p>
            <a:endParaRPr lang="en-GB" dirty="0"/>
          </a:p>
        </p:txBody>
      </p:sp>
      <p:sp>
        <p:nvSpPr>
          <p:cNvPr id="9" name="Rectangle 3"/>
          <p:cNvSpPr/>
          <p:nvPr/>
        </p:nvSpPr>
        <p:spPr>
          <a:xfrm>
            <a:off x="-1" y="0"/>
            <a:ext cx="12291461" cy="1571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 descr="http://www.edu.int/news/Nordic_Council/images/Nordic_Council_Of_Minister_l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760" y="369020"/>
            <a:ext cx="2678487" cy="729410"/>
          </a:xfrm>
          <a:prstGeom prst="rect">
            <a:avLst/>
          </a:prstGeom>
          <a:ln>
            <a:noFill/>
          </a:ln>
        </p:spPr>
      </p:pic>
      <p:pic>
        <p:nvPicPr>
          <p:cNvPr id="6" name="Picture 1"/>
          <p:cNvPicPr/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1329031" y="172112"/>
            <a:ext cx="1446204" cy="1227400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696" y="369020"/>
            <a:ext cx="3394607" cy="84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88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RBIO\Desktop\for daja\Pages from Folder02 (2)-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920" y="1"/>
            <a:ext cx="452008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ject 2"/>
          <p:cNvSpPr/>
          <p:nvPr/>
        </p:nvSpPr>
        <p:spPr>
          <a:xfrm>
            <a:off x="-1" y="0"/>
            <a:ext cx="11192934" cy="6858000"/>
          </a:xfrm>
          <a:custGeom>
            <a:avLst/>
            <a:gdLst/>
            <a:ahLst/>
            <a:cxnLst/>
            <a:rect l="l" t="t" r="r" b="b"/>
            <a:pathLst>
              <a:path w="15119985" h="10692130">
                <a:moveTo>
                  <a:pt x="0" y="10692003"/>
                </a:moveTo>
                <a:lnTo>
                  <a:pt x="15119985" y="10692003"/>
                </a:lnTo>
                <a:lnTo>
                  <a:pt x="15119985" y="0"/>
                </a:lnTo>
                <a:lnTo>
                  <a:pt x="0" y="0"/>
                </a:lnTo>
                <a:lnTo>
                  <a:pt x="0" y="10692003"/>
                </a:lnTo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000" dirty="0">
                <a:solidFill>
                  <a:srgbClr val="002060"/>
                </a:solidFill>
              </a:rPr>
              <a:t>Background and the NICHD protocol </a:t>
            </a:r>
            <a:endParaRPr lang="en-GB" sz="4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838200" y="1914258"/>
            <a:ext cx="9791700" cy="4689742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The “discovery” of abuse – its scope was much bigger than anticipated</a:t>
            </a:r>
            <a:endParaRPr lang="x-none" sz="3000" dirty="0">
              <a:solidFill>
                <a:srgbClr val="002060"/>
              </a:solidFill>
            </a:endParaRPr>
          </a:p>
          <a:p>
            <a:pPr lvl="0"/>
            <a:r>
              <a:rPr lang="en-US" sz="3000" dirty="0">
                <a:solidFill>
                  <a:srgbClr val="002060"/>
                </a:solidFill>
              </a:rPr>
              <a:t>80’ies scandals and wrong translations of signals (</a:t>
            </a:r>
            <a:r>
              <a:rPr lang="en-US" sz="3000" dirty="0" err="1">
                <a:solidFill>
                  <a:srgbClr val="002060"/>
                </a:solidFill>
              </a:rPr>
              <a:t>Bjugn</a:t>
            </a:r>
            <a:r>
              <a:rPr lang="en-US" sz="3000" dirty="0">
                <a:solidFill>
                  <a:srgbClr val="002060"/>
                </a:solidFill>
              </a:rPr>
              <a:t> </a:t>
            </a:r>
            <a:r>
              <a:rPr lang="en-US" sz="3000" dirty="0" err="1">
                <a:solidFill>
                  <a:srgbClr val="002060"/>
                </a:solidFill>
              </a:rPr>
              <a:t>saken</a:t>
            </a:r>
            <a:r>
              <a:rPr lang="en-US" sz="3000" dirty="0">
                <a:solidFill>
                  <a:srgbClr val="002060"/>
                </a:solidFill>
              </a:rPr>
              <a:t>)…</a:t>
            </a:r>
            <a:endParaRPr lang="x-none" sz="3000" dirty="0">
              <a:solidFill>
                <a:srgbClr val="002060"/>
              </a:solidFill>
            </a:endParaRPr>
          </a:p>
          <a:p>
            <a:pPr lvl="0"/>
            <a:r>
              <a:rPr lang="en-US" sz="3000" dirty="0">
                <a:solidFill>
                  <a:srgbClr val="002060"/>
                </a:solidFill>
              </a:rPr>
              <a:t>The </a:t>
            </a:r>
            <a:r>
              <a:rPr lang="en-US" sz="3000" u="sng" dirty="0">
                <a:solidFill>
                  <a:srgbClr val="002060"/>
                </a:solidFill>
                <a:hlinkClick r:id="rId3"/>
              </a:rPr>
              <a:t>NICHD Protocol</a:t>
            </a:r>
            <a:r>
              <a:rPr lang="en-US" sz="3000" dirty="0">
                <a:solidFill>
                  <a:srgbClr val="002060"/>
                </a:solidFill>
              </a:rPr>
              <a:t> developed with basis in science; child development, linguistic capabilities, memory, suggestibility, forensic procedures, interviewer </a:t>
            </a:r>
            <a:r>
              <a:rPr lang="en-US" sz="3000" dirty="0" err="1">
                <a:solidFill>
                  <a:srgbClr val="002060"/>
                </a:solidFill>
              </a:rPr>
              <a:t>behaviour</a:t>
            </a:r>
            <a:r>
              <a:rPr lang="en-US" sz="3000" dirty="0">
                <a:solidFill>
                  <a:srgbClr val="002060"/>
                </a:solidFill>
              </a:rPr>
              <a:t>, and the effects of stress and trauma. </a:t>
            </a:r>
            <a:endParaRPr lang="x-none" sz="3000" dirty="0">
              <a:solidFill>
                <a:srgbClr val="002060"/>
              </a:solidFill>
            </a:endParaRPr>
          </a:p>
          <a:p>
            <a:pPr lvl="0"/>
            <a:r>
              <a:rPr lang="en-US" sz="3000" dirty="0">
                <a:solidFill>
                  <a:srgbClr val="002060"/>
                </a:solidFill>
              </a:rPr>
              <a:t>NICHD evidenced-based approach to forensic interviewing and ongoing reviewed by interdisciplinary cooperation including researchers, forensic interviewers, police officers, and legal professionals </a:t>
            </a:r>
            <a:endParaRPr lang="x-none" sz="3000" dirty="0">
              <a:solidFill>
                <a:srgbClr val="002060"/>
              </a:solidFill>
            </a:endParaRPr>
          </a:p>
          <a:p>
            <a:pPr lvl="0"/>
            <a:r>
              <a:rPr lang="en-US" sz="3000" dirty="0">
                <a:solidFill>
                  <a:srgbClr val="002060"/>
                </a:solidFill>
              </a:rPr>
              <a:t>The protocol has been revised</a:t>
            </a:r>
            <a:endParaRPr lang="x-none" sz="3000" dirty="0">
              <a:solidFill>
                <a:srgbClr val="002060"/>
              </a:solidFill>
            </a:endParaRPr>
          </a:p>
          <a:p>
            <a:pPr lvl="0"/>
            <a:r>
              <a:rPr lang="en-US" sz="3000" dirty="0">
                <a:solidFill>
                  <a:srgbClr val="002060"/>
                </a:solidFill>
              </a:rPr>
              <a:t>Developed by Michael Lamb and team</a:t>
            </a:r>
            <a:endParaRPr lang="x-none" sz="3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73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RBIO\Desktop\for daja\Pages from Folder02 (2)-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920" y="1"/>
            <a:ext cx="452008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ject 2"/>
          <p:cNvSpPr/>
          <p:nvPr/>
        </p:nvSpPr>
        <p:spPr>
          <a:xfrm>
            <a:off x="-1" y="0"/>
            <a:ext cx="11192934" cy="6858000"/>
          </a:xfrm>
          <a:custGeom>
            <a:avLst/>
            <a:gdLst/>
            <a:ahLst/>
            <a:cxnLst/>
            <a:rect l="l" t="t" r="r" b="b"/>
            <a:pathLst>
              <a:path w="15119985" h="10692130">
                <a:moveTo>
                  <a:pt x="0" y="10692003"/>
                </a:moveTo>
                <a:lnTo>
                  <a:pt x="15119985" y="10692003"/>
                </a:lnTo>
                <a:lnTo>
                  <a:pt x="15119985" y="0"/>
                </a:lnTo>
                <a:lnTo>
                  <a:pt x="0" y="0"/>
                </a:lnTo>
                <a:lnTo>
                  <a:pt x="0" y="10692003"/>
                </a:lnTo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000" dirty="0">
                <a:solidFill>
                  <a:srgbClr val="002060"/>
                </a:solidFill>
              </a:rPr>
              <a:t>Memory </a:t>
            </a:r>
            <a:endParaRPr lang="en-GB" sz="4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838200" y="1914258"/>
            <a:ext cx="9791700" cy="468974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 </a:t>
            </a:r>
            <a:r>
              <a:rPr lang="en-US" sz="3200" dirty="0">
                <a:solidFill>
                  <a:srgbClr val="002060"/>
                </a:solidFill>
              </a:rPr>
              <a:t>A 4-year-old gives as accurate information as a 14-year child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Older children remember more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Children have the vocabulary but a less complex communication language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Recall processes: we leave out things and social norms make us guess to be approved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Limit tendency to suggest by lowering pressure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Make children less ambitious and at rest</a:t>
            </a:r>
            <a:endParaRPr lang="x-none" sz="3200" dirty="0">
              <a:solidFill>
                <a:srgbClr val="002060"/>
              </a:solidFill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457010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RBIO\Desktop\for daja\Pages from Folder02 (2)-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920" y="1"/>
            <a:ext cx="452008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ject 2"/>
          <p:cNvSpPr/>
          <p:nvPr/>
        </p:nvSpPr>
        <p:spPr>
          <a:xfrm>
            <a:off x="-1" y="0"/>
            <a:ext cx="11192934" cy="6858000"/>
          </a:xfrm>
          <a:custGeom>
            <a:avLst/>
            <a:gdLst/>
            <a:ahLst/>
            <a:cxnLst/>
            <a:rect l="l" t="t" r="r" b="b"/>
            <a:pathLst>
              <a:path w="15119985" h="10692130">
                <a:moveTo>
                  <a:pt x="0" y="10692003"/>
                </a:moveTo>
                <a:lnTo>
                  <a:pt x="15119985" y="10692003"/>
                </a:lnTo>
                <a:lnTo>
                  <a:pt x="15119985" y="0"/>
                </a:lnTo>
                <a:lnTo>
                  <a:pt x="0" y="0"/>
                </a:lnTo>
                <a:lnTo>
                  <a:pt x="0" y="10692003"/>
                </a:lnTo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000" dirty="0">
                <a:solidFill>
                  <a:srgbClr val="002060"/>
                </a:solidFill>
              </a:rPr>
              <a:t>The child to lead </a:t>
            </a:r>
            <a:endParaRPr lang="en-GB" sz="4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838200" y="1914258"/>
            <a:ext cx="9791700" cy="4689742"/>
          </a:xfrm>
        </p:spPr>
        <p:txBody>
          <a:bodyPr>
            <a:normAutofit/>
          </a:bodyPr>
          <a:lstStyle/>
          <a:p>
            <a:pPr lvl="0"/>
            <a:r>
              <a:rPr lang="en-US" sz="3200" dirty="0">
                <a:solidFill>
                  <a:srgbClr val="002060"/>
                </a:solidFill>
              </a:rPr>
              <a:t>NICHD protocol let the child talk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Based upon rules and guideline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Rapport building and ground rules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Young children provide less details and give short answers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Children may not want to disclose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Need to establish trust – ask open ended questions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Children relieved to talk out to someone listening</a:t>
            </a:r>
            <a:endParaRPr lang="x-none" sz="3200" dirty="0">
              <a:solidFill>
                <a:srgbClr val="002060"/>
              </a:solidFill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43533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RBIO\Desktop\for daja\Pages from Folder02 (2)-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920" y="1"/>
            <a:ext cx="452008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ject 2"/>
          <p:cNvSpPr/>
          <p:nvPr/>
        </p:nvSpPr>
        <p:spPr>
          <a:xfrm>
            <a:off x="-1" y="0"/>
            <a:ext cx="11192934" cy="6858000"/>
          </a:xfrm>
          <a:custGeom>
            <a:avLst/>
            <a:gdLst/>
            <a:ahLst/>
            <a:cxnLst/>
            <a:rect l="l" t="t" r="r" b="b"/>
            <a:pathLst>
              <a:path w="15119985" h="10692130">
                <a:moveTo>
                  <a:pt x="0" y="10692003"/>
                </a:moveTo>
                <a:lnTo>
                  <a:pt x="15119985" y="10692003"/>
                </a:lnTo>
                <a:lnTo>
                  <a:pt x="15119985" y="0"/>
                </a:lnTo>
                <a:lnTo>
                  <a:pt x="0" y="0"/>
                </a:lnTo>
                <a:lnTo>
                  <a:pt x="0" y="10692003"/>
                </a:lnTo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000" dirty="0">
                <a:solidFill>
                  <a:srgbClr val="002060"/>
                </a:solidFill>
              </a:rPr>
              <a:t>The challenge – the interviewer</a:t>
            </a:r>
            <a:endParaRPr lang="en-GB" sz="4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838200" y="1914258"/>
            <a:ext cx="9791700" cy="468974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 </a:t>
            </a:r>
            <a:r>
              <a:rPr lang="en-US" sz="3200" dirty="0">
                <a:solidFill>
                  <a:srgbClr val="002060"/>
                </a:solidFill>
              </a:rPr>
              <a:t>Interviewers changed their knowledge - but not their practice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Less inviting and more directive and option posing, suggestive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Difficult to develop and maintain interviewing skills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Difficult to change behavior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Interviewers need to review their practice</a:t>
            </a:r>
            <a:endParaRPr lang="x-none" sz="3200" dirty="0">
              <a:solidFill>
                <a:srgbClr val="002060"/>
              </a:solidFill>
            </a:endParaRPr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Self-examine and learn with peers</a:t>
            </a:r>
            <a:endParaRPr lang="x-none" sz="3200" dirty="0">
              <a:solidFill>
                <a:srgbClr val="002060"/>
              </a:solidFill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936891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RBIO\Desktop\for daja\Pages from Folder02 (2)-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920" y="1"/>
            <a:ext cx="452008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ject 2"/>
          <p:cNvSpPr/>
          <p:nvPr/>
        </p:nvSpPr>
        <p:spPr>
          <a:xfrm>
            <a:off x="-1" y="0"/>
            <a:ext cx="11192934" cy="6858000"/>
          </a:xfrm>
          <a:custGeom>
            <a:avLst/>
            <a:gdLst/>
            <a:ahLst/>
            <a:cxnLst/>
            <a:rect l="l" t="t" r="r" b="b"/>
            <a:pathLst>
              <a:path w="15119985" h="10692130">
                <a:moveTo>
                  <a:pt x="0" y="10692003"/>
                </a:moveTo>
                <a:lnTo>
                  <a:pt x="15119985" y="10692003"/>
                </a:lnTo>
                <a:lnTo>
                  <a:pt x="15119985" y="0"/>
                </a:lnTo>
                <a:lnTo>
                  <a:pt x="0" y="0"/>
                </a:lnTo>
                <a:lnTo>
                  <a:pt x="0" y="10692003"/>
                </a:lnTo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000" dirty="0">
                <a:solidFill>
                  <a:srgbClr val="002060"/>
                </a:solidFill>
              </a:rPr>
              <a:t>What not to do </a:t>
            </a:r>
            <a:endParaRPr lang="en-GB" sz="4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838200" y="1914258"/>
            <a:ext cx="9791700" cy="4689742"/>
          </a:xfrm>
        </p:spPr>
        <p:txBody>
          <a:bodyPr>
            <a:normAutofit/>
          </a:bodyPr>
          <a:lstStyle/>
          <a:p>
            <a:pPr lvl="0"/>
            <a:r>
              <a:rPr lang="en-US" sz="3600" dirty="0">
                <a:solidFill>
                  <a:srgbClr val="002060"/>
                </a:solidFill>
              </a:rPr>
              <a:t> Ask suggestive questions</a:t>
            </a:r>
            <a:endParaRPr lang="x-none" sz="3600" dirty="0">
              <a:solidFill>
                <a:srgbClr val="002060"/>
              </a:solidFill>
            </a:endParaRPr>
          </a:p>
          <a:p>
            <a:pPr lvl="0"/>
            <a:r>
              <a:rPr lang="en-US" sz="3600" dirty="0">
                <a:solidFill>
                  <a:srgbClr val="002060"/>
                </a:solidFill>
              </a:rPr>
              <a:t>Introduce information</a:t>
            </a:r>
            <a:endParaRPr lang="x-none" sz="3600" dirty="0">
              <a:solidFill>
                <a:srgbClr val="002060"/>
              </a:solidFill>
            </a:endParaRPr>
          </a:p>
          <a:p>
            <a:pPr lvl="0"/>
            <a:r>
              <a:rPr lang="en-US" sz="3600" dirty="0">
                <a:solidFill>
                  <a:srgbClr val="002060"/>
                </a:solidFill>
              </a:rPr>
              <a:t>Behave coercively</a:t>
            </a:r>
            <a:endParaRPr lang="x-none" sz="3600" dirty="0">
              <a:solidFill>
                <a:srgbClr val="002060"/>
              </a:solidFill>
            </a:endParaRPr>
          </a:p>
          <a:p>
            <a:pPr lvl="0"/>
            <a:r>
              <a:rPr lang="en-US" sz="3600" dirty="0">
                <a:solidFill>
                  <a:srgbClr val="002060"/>
                </a:solidFill>
              </a:rPr>
              <a:t>Ask confusing or complex questions</a:t>
            </a:r>
            <a:endParaRPr lang="x-none" sz="3600" dirty="0">
              <a:solidFill>
                <a:srgbClr val="002060"/>
              </a:solidFill>
            </a:endParaRPr>
          </a:p>
          <a:p>
            <a:pPr lvl="0"/>
            <a:r>
              <a:rPr lang="en-US" sz="3600" dirty="0">
                <a:solidFill>
                  <a:srgbClr val="002060"/>
                </a:solidFill>
              </a:rPr>
              <a:t>Ask children to pretend or guess</a:t>
            </a:r>
            <a:endParaRPr lang="x-none" sz="3600" dirty="0">
              <a:solidFill>
                <a:srgbClr val="002060"/>
              </a:solidFill>
            </a:endParaRPr>
          </a:p>
          <a:p>
            <a:r>
              <a:rPr lang="en-US" sz="3600" dirty="0">
                <a:solidFill>
                  <a:srgbClr val="002060"/>
                </a:solidFill>
              </a:rPr>
              <a:t>Delay the interviews</a:t>
            </a:r>
            <a:endParaRPr lang="x-none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754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RBIO\Desktop\for daja\Pages from Folder02 (2)-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920" y="1"/>
            <a:ext cx="452008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ject 2"/>
          <p:cNvSpPr/>
          <p:nvPr/>
        </p:nvSpPr>
        <p:spPr>
          <a:xfrm>
            <a:off x="-1" y="0"/>
            <a:ext cx="11192934" cy="6858000"/>
          </a:xfrm>
          <a:custGeom>
            <a:avLst/>
            <a:gdLst/>
            <a:ahLst/>
            <a:cxnLst/>
            <a:rect l="l" t="t" r="r" b="b"/>
            <a:pathLst>
              <a:path w="15119985" h="10692130">
                <a:moveTo>
                  <a:pt x="0" y="10692003"/>
                </a:moveTo>
                <a:lnTo>
                  <a:pt x="15119985" y="10692003"/>
                </a:lnTo>
                <a:lnTo>
                  <a:pt x="15119985" y="0"/>
                </a:lnTo>
                <a:lnTo>
                  <a:pt x="0" y="0"/>
                </a:lnTo>
                <a:lnTo>
                  <a:pt x="0" y="10692003"/>
                </a:lnTo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000" dirty="0">
                <a:solidFill>
                  <a:srgbClr val="002060"/>
                </a:solidFill>
              </a:rPr>
              <a:t>What to do </a:t>
            </a:r>
            <a:endParaRPr lang="en-GB" sz="4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838200" y="1914258"/>
            <a:ext cx="9791700" cy="4689742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rgbClr val="002060"/>
                </a:solidFill>
              </a:rPr>
              <a:t>Clarify roles and purpose of interview</a:t>
            </a:r>
            <a:endParaRPr lang="x-none" dirty="0">
              <a:solidFill>
                <a:srgbClr val="002060"/>
              </a:solidFill>
            </a:endParaRPr>
          </a:p>
          <a:p>
            <a:pPr lvl="0"/>
            <a:r>
              <a:rPr lang="en-US" dirty="0">
                <a:solidFill>
                  <a:srgbClr val="002060"/>
                </a:solidFill>
              </a:rPr>
              <a:t>Establish rapport</a:t>
            </a:r>
            <a:endParaRPr lang="x-none" dirty="0">
              <a:solidFill>
                <a:srgbClr val="002060"/>
              </a:solidFill>
            </a:endParaRPr>
          </a:p>
          <a:p>
            <a:pPr lvl="0"/>
            <a:r>
              <a:rPr lang="en-US" dirty="0">
                <a:solidFill>
                  <a:srgbClr val="002060"/>
                </a:solidFill>
              </a:rPr>
              <a:t>Explain ground rules</a:t>
            </a:r>
            <a:endParaRPr lang="x-none" dirty="0">
              <a:solidFill>
                <a:srgbClr val="002060"/>
              </a:solidFill>
            </a:endParaRPr>
          </a:p>
          <a:p>
            <a:pPr lvl="0"/>
            <a:r>
              <a:rPr lang="en-US" dirty="0">
                <a:solidFill>
                  <a:srgbClr val="002060"/>
                </a:solidFill>
              </a:rPr>
              <a:t>Practice narrative responding </a:t>
            </a:r>
            <a:endParaRPr lang="x-none" dirty="0">
              <a:solidFill>
                <a:srgbClr val="002060"/>
              </a:solidFill>
            </a:endParaRPr>
          </a:p>
          <a:p>
            <a:pPr lvl="0"/>
            <a:r>
              <a:rPr lang="en-US" dirty="0">
                <a:solidFill>
                  <a:srgbClr val="002060"/>
                </a:solidFill>
              </a:rPr>
              <a:t>neutral transition to substance</a:t>
            </a:r>
            <a:endParaRPr lang="x-none" dirty="0">
              <a:solidFill>
                <a:srgbClr val="002060"/>
              </a:solidFill>
            </a:endParaRPr>
          </a:p>
          <a:p>
            <a:pPr lvl="0"/>
            <a:r>
              <a:rPr lang="en-US" dirty="0">
                <a:solidFill>
                  <a:srgbClr val="002060"/>
                </a:solidFill>
              </a:rPr>
              <a:t>Minimize interviewer input</a:t>
            </a:r>
            <a:endParaRPr lang="x-none" dirty="0">
              <a:solidFill>
                <a:srgbClr val="002060"/>
              </a:solidFill>
            </a:endParaRPr>
          </a:p>
          <a:p>
            <a:pPr lvl="0"/>
            <a:r>
              <a:rPr lang="en-US" dirty="0">
                <a:solidFill>
                  <a:srgbClr val="002060"/>
                </a:solidFill>
              </a:rPr>
              <a:t>Maximize use of recall prompts</a:t>
            </a:r>
            <a:endParaRPr lang="x-none" dirty="0">
              <a:solidFill>
                <a:srgbClr val="002060"/>
              </a:solidFill>
            </a:endParaRPr>
          </a:p>
          <a:p>
            <a:pPr lvl="0"/>
            <a:r>
              <a:rPr lang="en-US" dirty="0">
                <a:solidFill>
                  <a:srgbClr val="002060"/>
                </a:solidFill>
              </a:rPr>
              <a:t>Emphasize event-specific information</a:t>
            </a:r>
            <a:endParaRPr lang="x-none" dirty="0">
              <a:solidFill>
                <a:srgbClr val="002060"/>
              </a:solidFill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75276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RBIO\Desktop\for daja\Pages from Folder02 (2)-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920" y="1"/>
            <a:ext cx="452008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ject 2"/>
          <p:cNvSpPr/>
          <p:nvPr/>
        </p:nvSpPr>
        <p:spPr>
          <a:xfrm>
            <a:off x="-1" y="0"/>
            <a:ext cx="11192934" cy="6858000"/>
          </a:xfrm>
          <a:custGeom>
            <a:avLst/>
            <a:gdLst/>
            <a:ahLst/>
            <a:cxnLst/>
            <a:rect l="l" t="t" r="r" b="b"/>
            <a:pathLst>
              <a:path w="15119985" h="10692130">
                <a:moveTo>
                  <a:pt x="0" y="10692003"/>
                </a:moveTo>
                <a:lnTo>
                  <a:pt x="15119985" y="10692003"/>
                </a:lnTo>
                <a:lnTo>
                  <a:pt x="15119985" y="0"/>
                </a:lnTo>
                <a:lnTo>
                  <a:pt x="0" y="0"/>
                </a:lnTo>
                <a:lnTo>
                  <a:pt x="0" y="10692003"/>
                </a:lnTo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000" dirty="0">
                <a:solidFill>
                  <a:srgbClr val="002060"/>
                </a:solidFill>
              </a:rPr>
              <a:t>The revised protocol </a:t>
            </a:r>
            <a:endParaRPr lang="en-GB" sz="4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838200" y="1914258"/>
            <a:ext cx="9791700" cy="4689742"/>
          </a:xfrm>
        </p:spPr>
        <p:txBody>
          <a:bodyPr>
            <a:normAutofit/>
          </a:bodyPr>
          <a:lstStyle/>
          <a:p>
            <a:pPr lvl="0"/>
            <a:r>
              <a:rPr lang="en-US" sz="3600" dirty="0">
                <a:solidFill>
                  <a:srgbClr val="002060"/>
                </a:solidFill>
              </a:rPr>
              <a:t>Rapport building precedes explanation of ground rules</a:t>
            </a:r>
            <a:endParaRPr lang="x-none" sz="3600" dirty="0">
              <a:solidFill>
                <a:srgbClr val="002060"/>
              </a:solidFill>
            </a:endParaRPr>
          </a:p>
          <a:p>
            <a:pPr lvl="0"/>
            <a:r>
              <a:rPr lang="en-US" sz="3600" dirty="0">
                <a:solidFill>
                  <a:srgbClr val="002060"/>
                </a:solidFill>
              </a:rPr>
              <a:t>Additional guidance with respect to building and maintaining rapport</a:t>
            </a:r>
            <a:endParaRPr lang="x-none" sz="3600" dirty="0">
              <a:solidFill>
                <a:srgbClr val="002060"/>
              </a:solidFill>
            </a:endParaRPr>
          </a:p>
          <a:p>
            <a:pPr lvl="0"/>
            <a:r>
              <a:rPr lang="en-US" sz="3600" dirty="0">
                <a:solidFill>
                  <a:srgbClr val="002060"/>
                </a:solidFill>
              </a:rPr>
              <a:t>Interviewers encouraged to express interest in the children’s experiences, to acknowledge, echo, or explore the children’s feelings</a:t>
            </a:r>
            <a:endParaRPr lang="x-none" sz="3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7387886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alpha val="88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9846</TotalTime>
  <Words>293</Words>
  <Application>Microsoft Office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Tema di Office</vt:lpstr>
      <vt:lpstr>      International Evidence-Based Investigative Interviewing of Children </vt:lpstr>
      <vt:lpstr>Background and the NICHD protocol </vt:lpstr>
      <vt:lpstr>Memory </vt:lpstr>
      <vt:lpstr>The child to lead </vt:lpstr>
      <vt:lpstr>The challenge – the interviewer</vt:lpstr>
      <vt:lpstr>What not to do </vt:lpstr>
      <vt:lpstr>What to do </vt:lpstr>
      <vt:lpstr>The revised protocol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Daja Wenke</dc:creator>
  <cp:lastModifiedBy>Daja Wenke</cp:lastModifiedBy>
  <cp:revision>115</cp:revision>
  <dcterms:created xsi:type="dcterms:W3CDTF">2016-02-19T15:06:18Z</dcterms:created>
  <dcterms:modified xsi:type="dcterms:W3CDTF">2017-12-13T06:37:01Z</dcterms:modified>
</cp:coreProperties>
</file>