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32"/>
  </p:notesMasterIdLst>
  <p:handoutMasterIdLst>
    <p:handoutMasterId r:id="rId33"/>
  </p:handoutMasterIdLst>
  <p:sldIdLst>
    <p:sldId id="256" r:id="rId2"/>
    <p:sldId id="300" r:id="rId3"/>
    <p:sldId id="297" r:id="rId4"/>
    <p:sldId id="305" r:id="rId5"/>
    <p:sldId id="301" r:id="rId6"/>
    <p:sldId id="306" r:id="rId7"/>
    <p:sldId id="338" r:id="rId8"/>
    <p:sldId id="310" r:id="rId9"/>
    <p:sldId id="303" r:id="rId10"/>
    <p:sldId id="311" r:id="rId11"/>
    <p:sldId id="293" r:id="rId12"/>
    <p:sldId id="298" r:id="rId13"/>
    <p:sldId id="282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36" r:id="rId27"/>
    <p:sldId id="325" r:id="rId28"/>
    <p:sldId id="326" r:id="rId29"/>
    <p:sldId id="327" r:id="rId30"/>
    <p:sldId id="334" r:id="rId31"/>
  </p:sldIdLst>
  <p:sldSz cx="9144000" cy="6858000" type="screen4x3"/>
  <p:notesSz cx="6797675" cy="9926638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9" autoAdjust="0"/>
    <p:restoredTop sz="94660"/>
  </p:normalViewPr>
  <p:slideViewPr>
    <p:cSldViewPr>
      <p:cViewPr varScale="1">
        <p:scale>
          <a:sx n="45" d="100"/>
          <a:sy n="45" d="100"/>
        </p:scale>
        <p:origin x="-1254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248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>
            <a:extLst>
              <a:ext uri="{FF2B5EF4-FFF2-40B4-BE49-F238E27FC236}">
                <a16:creationId xmlns:a16="http://schemas.microsoft.com/office/drawing/2014/main" xmlns="" id="{71E373C9-8A09-4386-A7B1-C49C4C37349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xmlns="" id="{DBAB875A-063A-4C66-B2D0-3828F9D591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D3AEE31F-29B3-48BD-B53D-001627942729}" type="datetimeFigureOut">
              <a:rPr lang="en-GB"/>
              <a:pPr>
                <a:defRPr/>
              </a:pPr>
              <a:t>20/12/2017</a:t>
            </a:fld>
            <a:endParaRPr lang="en-GB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xmlns="" id="{B4709638-64ED-46E5-ACF3-631AB0F2595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xmlns="" id="{61BD9607-8003-46F3-A13C-4BB4645E55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3929C8F-C682-488F-9CED-0F8822B5FC38}" type="slidenum">
              <a:rPr lang="en-GB" altLang="lt-LT"/>
              <a:pPr/>
              <a:t>‹#›</a:t>
            </a:fld>
            <a:endParaRPr lang="en-GB" altLang="lt-LT"/>
          </a:p>
        </p:txBody>
      </p:sp>
    </p:spTree>
    <p:extLst>
      <p:ext uri="{BB962C8B-B14F-4D97-AF65-F5344CB8AC3E}">
        <p14:creationId xmlns:p14="http://schemas.microsoft.com/office/powerpoint/2010/main" xmlns="" val="1488599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754063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C9DF6657-E431-4A94-9B68-84A54DBA9DF1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81038" y="4716463"/>
            <a:ext cx="5434012" cy="4464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lt-LT" altLang="lt-LT" noProof="0"/>
          </a:p>
        </p:txBody>
      </p:sp>
    </p:spTree>
    <p:extLst>
      <p:ext uri="{BB962C8B-B14F-4D97-AF65-F5344CB8AC3E}">
        <p14:creationId xmlns:p14="http://schemas.microsoft.com/office/powerpoint/2010/main" xmlns="" val="2264578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2525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16463"/>
            <a:ext cx="5435600" cy="44656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lt-LT" altLang="lt-L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2525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16463"/>
            <a:ext cx="5435600" cy="44656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lt-LT" altLang="lt-L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5825" y="742950"/>
            <a:ext cx="4878388" cy="36607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5163" y="4637088"/>
            <a:ext cx="5319712" cy="43942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lt-LT" altLang="lt-L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5825" y="742950"/>
            <a:ext cx="4878388" cy="36607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5163" y="4637088"/>
            <a:ext cx="5319712" cy="43942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lt-LT" altLang="lt-L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Antrinis pavadinimas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E69243-1157-4DCC-A61A-99DF3F8C42B4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1106003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Redaguokite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98C35A-737D-4DA9-9B78-1DF589560055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3595864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5313" cy="6197600"/>
          </a:xfrm>
        </p:spPr>
        <p:txBody>
          <a:bodyPr vert="eaVert"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48300" cy="6197600"/>
          </a:xfrm>
        </p:spPr>
        <p:txBody>
          <a:bodyPr vert="eaVert"/>
          <a:lstStyle/>
          <a:p>
            <a:pPr lvl="0"/>
            <a:r>
              <a:rPr lang="lt-LT"/>
              <a:t>Redaguokite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94804E-E493-4A6E-BAA2-E55609CED62F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232376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Redaguokite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883B2-CFF2-4DC7-B64C-168DA537F4E2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894930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lt-LT"/>
              <a:t>Redaguokite šablono teksto stilius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3A252C-FCA3-4476-BEF1-DB90A5272A83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242997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872038"/>
          </a:xfrm>
        </p:spPr>
        <p:txBody>
          <a:bodyPr/>
          <a:lstStyle/>
          <a:p>
            <a:pPr lvl="0"/>
            <a:r>
              <a:rPr lang="lt-LT"/>
              <a:t>Redaguokite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urinio vietos rezervavimo ženklas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872038"/>
          </a:xfrm>
        </p:spPr>
        <p:txBody>
          <a:bodyPr/>
          <a:lstStyle/>
          <a:p>
            <a:pPr lvl="0"/>
            <a:r>
              <a:rPr lang="lt-LT"/>
              <a:t>Redaguokite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98DC1B-03DE-4A1B-8A5A-9C5D93710D71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997773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Redaguokite šablono teksto stilius</a:t>
            </a:r>
          </a:p>
        </p:txBody>
      </p:sp>
      <p:sp>
        <p:nvSpPr>
          <p:cNvPr id="4" name="Turinio vietos rezervavimo ženklas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lt-LT"/>
              <a:t>Redaguokite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Teksto vietos rezervavimo ženklas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Redaguokite šablono teksto stilius</a:t>
            </a:r>
          </a:p>
        </p:txBody>
      </p:sp>
      <p:sp>
        <p:nvSpPr>
          <p:cNvPr id="6" name="Turinio vietos rezervavimo ženklas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lt-LT"/>
              <a:t>Redaguokite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225EE-FF80-4D60-AB21-32B180407568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247251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A3881F-C590-45D9-8467-A74336C9B2E3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3635604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D657B4-5C5C-4557-A26A-2387AAEC88D7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2402591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/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Redaguokite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eksto vietos rezervavimo ženklas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Redaguokite šablono teksto stilius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34E66-D7B1-4809-9DB7-7173D6EDCF63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2873478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Paveikslėlio vietos rezervavimo ženklas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lt-LT" noProof="0" dirty="0"/>
          </a:p>
        </p:txBody>
      </p:sp>
      <p:sp>
        <p:nvSpPr>
          <p:cNvPr id="4" name="Teksto vietos rezervavimo ženklas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Redaguokite šablono teksto stilius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9B7B9F-0E92-45D9-A001-F26AE25F7A0F}" type="slidenum">
              <a:rPr lang="lt-LT" altLang="lt-LT"/>
              <a:pPr/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xmlns="" val="2378436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"/>
          <p:cNvSpPr>
            <a:spLocks noChangeShapeType="1"/>
          </p:cNvSpPr>
          <p:nvPr/>
        </p:nvSpPr>
        <p:spPr bwMode="auto">
          <a:xfrm>
            <a:off x="8763000" y="0"/>
            <a:ext cx="1588" cy="6858000"/>
          </a:xfrm>
          <a:prstGeom prst="line">
            <a:avLst/>
          </a:prstGeom>
          <a:noFill/>
          <a:ln w="38160" cap="sq">
            <a:solidFill>
              <a:srgbClr val="B2C1DB">
                <a:alpha val="92940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lt-LT"/>
          </a:p>
        </p:txBody>
      </p:sp>
      <p:sp>
        <p:nvSpPr>
          <p:cNvPr id="1027" name="Line 2"/>
          <p:cNvSpPr>
            <a:spLocks noChangeShapeType="1"/>
          </p:cNvSpPr>
          <p:nvPr/>
        </p:nvSpPr>
        <p:spPr bwMode="auto">
          <a:xfrm>
            <a:off x="76200" y="0"/>
            <a:ext cx="1588" cy="6858000"/>
          </a:xfrm>
          <a:prstGeom prst="line">
            <a:avLst/>
          </a:prstGeom>
          <a:noFill/>
          <a:ln w="57240" cap="sq">
            <a:solidFill>
              <a:srgbClr val="B2C1D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lt-LT"/>
          </a:p>
        </p:txBody>
      </p:sp>
      <p:sp>
        <p:nvSpPr>
          <p:cNvPr id="1028" name="Line 3"/>
          <p:cNvSpPr>
            <a:spLocks noChangeShapeType="1"/>
          </p:cNvSpPr>
          <p:nvPr/>
        </p:nvSpPr>
        <p:spPr bwMode="auto">
          <a:xfrm>
            <a:off x="8991600" y="0"/>
            <a:ext cx="1588" cy="6858000"/>
          </a:xfrm>
          <a:prstGeom prst="line">
            <a:avLst/>
          </a:prstGeom>
          <a:noFill/>
          <a:ln w="19080" cap="sq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lt-LT"/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rgbClr val="B2C1DB">
              <a:alpha val="870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lt-LT" altLang="lt-LT"/>
          </a:p>
        </p:txBody>
      </p:sp>
      <p:sp>
        <p:nvSpPr>
          <p:cNvPr id="1030" name="Line 5"/>
          <p:cNvSpPr>
            <a:spLocks noChangeShapeType="1"/>
          </p:cNvSpPr>
          <p:nvPr/>
        </p:nvSpPr>
        <p:spPr bwMode="auto">
          <a:xfrm>
            <a:off x="8915400" y="0"/>
            <a:ext cx="1588" cy="6858000"/>
          </a:xfrm>
          <a:prstGeom prst="line">
            <a:avLst/>
          </a:prstGeom>
          <a:noFill/>
          <a:ln w="9360" cap="sq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lt-LT"/>
          </a:p>
        </p:txBody>
      </p:sp>
      <p:sp>
        <p:nvSpPr>
          <p:cNvPr id="1031" name="Oval 6"/>
          <p:cNvSpPr>
            <a:spLocks noChangeArrowheads="1"/>
          </p:cNvSpPr>
          <p:nvPr/>
        </p:nvSpPr>
        <p:spPr bwMode="auto">
          <a:xfrm>
            <a:off x="8156575" y="5715000"/>
            <a:ext cx="549275" cy="549275"/>
          </a:xfrm>
          <a:prstGeom prst="ellipse">
            <a:avLst/>
          </a:prstGeom>
          <a:solidFill>
            <a:srgbClr val="4F81B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lt-LT" altLang="lt-LT"/>
          </a:p>
        </p:txBody>
      </p:sp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66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lt-LT"/>
              <a:t>Click to edit the title text format</a:t>
            </a:r>
          </a:p>
        </p:txBody>
      </p:sp>
      <p:sp>
        <p:nvSpPr>
          <p:cNvPr id="103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8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lt-LT"/>
              <a:t>Click to edit the outline text format</a:t>
            </a:r>
          </a:p>
          <a:p>
            <a:pPr lvl="1"/>
            <a:r>
              <a:rPr lang="en-GB" altLang="lt-LT"/>
              <a:t>Second Outline Level</a:t>
            </a:r>
          </a:p>
          <a:p>
            <a:pPr lvl="2"/>
            <a:r>
              <a:rPr lang="en-GB" altLang="lt-LT"/>
              <a:t>Third Outline Level</a:t>
            </a:r>
          </a:p>
          <a:p>
            <a:pPr lvl="3"/>
            <a:r>
              <a:rPr lang="en-GB" altLang="lt-LT"/>
              <a:t>Fourth Outline Level</a:t>
            </a:r>
          </a:p>
          <a:p>
            <a:pPr lvl="4"/>
            <a:r>
              <a:rPr lang="en-GB" altLang="lt-LT"/>
              <a:t>Fifth Outline Level</a:t>
            </a:r>
          </a:p>
          <a:p>
            <a:pPr lvl="4"/>
            <a:r>
              <a:rPr lang="en-GB" altLang="lt-LT"/>
              <a:t>Sixth Outline Level</a:t>
            </a:r>
          </a:p>
          <a:p>
            <a:pPr lvl="4"/>
            <a:r>
              <a:rPr lang="en-GB" altLang="lt-LT"/>
              <a:t>Seventh Outline Level</a:t>
            </a:r>
          </a:p>
          <a:p>
            <a:pPr lvl="4"/>
            <a:r>
              <a:rPr lang="en-GB" altLang="lt-LT"/>
              <a:t>Eighth Outline Level</a:t>
            </a:r>
          </a:p>
          <a:p>
            <a:pPr lvl="4"/>
            <a:r>
              <a:rPr lang="en-GB" altLang="lt-LT"/>
              <a:t>Ninth Outline Level</a:t>
            </a: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xmlns="" id="{29F8CAF7-E0C6-4E79-8EAA-11FF8E7C7667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8786813" y="268288"/>
            <a:ext cx="2009775" cy="3825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1F497D"/>
                </a:solidFill>
                <a:latin typeface="+mn-lt"/>
                <a:ea typeface="Microsoft YaHei" panose="020B0503020204020204" pitchFamily="34" charset="-122"/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3082" name="Rectangle 10">
            <a:extLst>
              <a:ext uri="{FF2B5EF4-FFF2-40B4-BE49-F238E27FC236}">
                <a16:creationId xmlns:a16="http://schemas.microsoft.com/office/drawing/2014/main" xmlns="" id="{8176DD4C-0ECB-4704-869F-A098646A8DD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8129588" y="5734050"/>
            <a:ext cx="608012" cy="519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SzPct val="100000"/>
              <a:defRPr sz="1400" b="1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B63EF8E6-AEED-4925-A8CA-350730EB8925}" type="slidenum">
              <a:rPr lang="lt-LT" altLang="lt-LT"/>
              <a:pPr/>
              <a:t>‹#›</a:t>
            </a:fld>
            <a:endParaRPr lang="lt-LT" altLang="lt-LT"/>
          </a:p>
        </p:txBody>
      </p:sp>
      <p:sp>
        <p:nvSpPr>
          <p:cNvPr id="1036" name="Text Box 11"/>
          <p:cNvSpPr txBox="1">
            <a:spLocks noChangeArrowheads="1"/>
          </p:cNvSpPr>
          <p:nvPr/>
        </p:nvSpPr>
        <p:spPr bwMode="auto">
          <a:xfrm rot="5400000">
            <a:off x="6991351" y="3736975"/>
            <a:ext cx="3200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lt-LT" altLang="lt-L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000" kern="1200">
          <a:solidFill>
            <a:srgbClr val="1F497D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000">
          <a:solidFill>
            <a:srgbClr val="1F497D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000">
          <a:solidFill>
            <a:srgbClr val="1F497D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000">
          <a:solidFill>
            <a:srgbClr val="1F497D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000">
          <a:solidFill>
            <a:srgbClr val="1F497D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000">
          <a:solidFill>
            <a:srgbClr val="1F497D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000">
          <a:solidFill>
            <a:srgbClr val="1F497D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000">
          <a:solidFill>
            <a:srgbClr val="1F497D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000">
          <a:solidFill>
            <a:srgbClr val="1F497D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5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1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16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3.jpe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uzuoveja.lt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 noChangeArrowheads="1"/>
          </p:cNvSpPr>
          <p:nvPr>
            <p:ph type="title"/>
          </p:nvPr>
        </p:nvSpPr>
        <p:spPr>
          <a:xfrm>
            <a:off x="5072063" y="1714500"/>
            <a:ext cx="3708400" cy="1141413"/>
          </a:xfrm>
        </p:spPr>
        <p:txBody>
          <a:bodyPr/>
          <a:lstStyle/>
          <a:p>
            <a:r>
              <a:rPr lang="en-US" altLang="lt-LT" sz="3200" b="1">
                <a:solidFill>
                  <a:schemeClr val="tx1"/>
                </a:solidFill>
              </a:rPr>
              <a:t>Support Centre for Sexually Abused Children</a:t>
            </a:r>
            <a:endParaRPr lang="en-US" altLang="lt-LT" sz="3200">
              <a:solidFill>
                <a:schemeClr val="tx1"/>
              </a:solidFill>
            </a:endParaRPr>
          </a:p>
        </p:txBody>
      </p:sp>
      <p:sp>
        <p:nvSpPr>
          <p:cNvPr id="4100" name="Text Placeholder 5"/>
          <p:cNvSpPr>
            <a:spLocks noGrp="1" noChangeArrowheads="1"/>
          </p:cNvSpPr>
          <p:nvPr>
            <p:ph sz="half" idx="2"/>
          </p:nvPr>
        </p:nvSpPr>
        <p:spPr>
          <a:xfrm>
            <a:off x="5072063" y="2857500"/>
            <a:ext cx="3657600" cy="1214438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r>
              <a:rPr lang="en-US" altLang="lt-LT" sz="1800" b="1">
                <a:latin typeface="Arial" charset="0"/>
              </a:rPr>
              <a:t>Vilnius, Lithuania</a:t>
            </a:r>
            <a:r>
              <a:rPr lang="en-US" altLang="lt-LT" sz="2000" b="1">
                <a:latin typeface="Arial" charset="0"/>
              </a:rPr>
              <a:t> </a:t>
            </a:r>
          </a:p>
          <a:p>
            <a:pPr>
              <a:buFont typeface="Times New Roman" pitchFamily="18" charset="0"/>
              <a:buNone/>
            </a:pPr>
            <a:endParaRPr lang="en-US" altLang="lt-LT"/>
          </a:p>
        </p:txBody>
      </p:sp>
      <p:pic>
        <p:nvPicPr>
          <p:cNvPr id="2" name="Paveikslėlis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18" t="-1313" r="19849"/>
          <a:stretch/>
        </p:blipFill>
        <p:spPr>
          <a:xfrm>
            <a:off x="179512" y="907374"/>
            <a:ext cx="4824536" cy="4713321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76FE97CD-7BCF-4FF4-BBCB-A050B2CBC0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86250" y="1143000"/>
            <a:ext cx="3657600" cy="5286375"/>
          </a:xfrm>
        </p:spPr>
        <p:txBody>
          <a:bodyPr/>
          <a:lstStyle/>
          <a:p>
            <a:pPr marL="0" algn="just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lt-LT" altLang="lt-LT" sz="2000" dirty="0"/>
              <a:t>Support centre is working 24 hour, 7 day per week so children can be accepted here at any time;</a:t>
            </a:r>
          </a:p>
          <a:p>
            <a:pPr marL="0" algn="just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lt-LT" altLang="lt-LT" sz="2000" dirty="0"/>
          </a:p>
          <a:p>
            <a:pPr marL="0" algn="just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lt-LT" altLang="lt-LT" sz="2000" dirty="0"/>
              <a:t>Usually, </a:t>
            </a:r>
            <a:r>
              <a:rPr lang="en-US" altLang="lt-LT" sz="2000" dirty="0"/>
              <a:t>children </a:t>
            </a:r>
            <a:r>
              <a:rPr lang="lt-LT" altLang="lt-LT" sz="2000" dirty="0"/>
              <a:t>stay</a:t>
            </a:r>
            <a:r>
              <a:rPr lang="en-US" altLang="lt-LT" sz="2000" dirty="0"/>
              <a:t> for three days, if necessary, longer</a:t>
            </a:r>
            <a:r>
              <a:rPr lang="lt-LT" altLang="lt-LT" sz="2000" dirty="0"/>
              <a:t>;</a:t>
            </a:r>
          </a:p>
          <a:p>
            <a:pPr marL="0" algn="just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lt-LT" altLang="lt-LT" sz="2000" dirty="0"/>
          </a:p>
          <a:p>
            <a:pPr marL="0" algn="just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lt-LT" altLang="lt-LT" sz="2000" dirty="0"/>
              <a:t>They can stay alone or with  parents / guardians;</a:t>
            </a:r>
          </a:p>
          <a:p>
            <a:pPr marL="0" algn="just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lt-LT" altLang="lt-LT" sz="2000" dirty="0"/>
          </a:p>
          <a:p>
            <a:pPr marL="0" algn="just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lt-LT" altLang="lt-LT" sz="2000" dirty="0"/>
              <a:t>There are 10 sleeping places.</a:t>
            </a:r>
          </a:p>
          <a:p>
            <a:pPr marL="0" algn="just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lt-LT" altLang="lt-LT" sz="2000" dirty="0"/>
          </a:p>
          <a:p>
            <a:pPr>
              <a:buFont typeface="Times New Roman" pitchFamily="18" charset="0"/>
              <a:buNone/>
              <a:defRPr/>
            </a:pPr>
            <a:endParaRPr lang="lt-LT" b="1" dirty="0"/>
          </a:p>
        </p:txBody>
      </p:sp>
      <p:pic>
        <p:nvPicPr>
          <p:cNvPr id="15363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0063" y="1143000"/>
            <a:ext cx="3338512" cy="2466975"/>
          </a:xfrm>
          <a:noFill/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3663950"/>
            <a:ext cx="333851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6013" cy="633412"/>
          </a:xfrm>
        </p:spPr>
        <p:txBody>
          <a:bodyPr/>
          <a:lstStyle/>
          <a:p>
            <a:pPr algn="ctr"/>
            <a:r>
              <a:rPr lang="lt-LT" altLang="en-US">
                <a:solidFill>
                  <a:schemeClr val="tx1"/>
                </a:solidFill>
              </a:rPr>
              <a:t>Interagency collaboration (I)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xmlns="" id="{A478A96F-E47B-4CA1-B09F-B40474E3B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5538"/>
            <a:ext cx="7466013" cy="5346700"/>
          </a:xfrm>
        </p:spPr>
        <p:txBody>
          <a:bodyPr/>
          <a:lstStyle/>
          <a:p>
            <a:pPr>
              <a:buFont typeface="Times New Roman" pitchFamily="18" charset="0"/>
              <a:buNone/>
              <a:defRPr/>
            </a:pPr>
            <a:r>
              <a:rPr lang="lt-LT" dirty="0"/>
              <a:t>     In order to lessen the negative effects on the child after the abuse the Support Centre focus on interdisciplinary collboration with various institutions: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lt-LT" dirty="0"/>
              <a:t>Child rights protection service;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lt-LT" dirty="0" err="1"/>
              <a:t>Police</a:t>
            </a:r>
            <a:r>
              <a:rPr lang="lt-LT" dirty="0"/>
              <a:t>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lt-LT" dirty="0" err="1"/>
              <a:t>Pre</a:t>
            </a:r>
            <a:r>
              <a:rPr lang="lt-LT" dirty="0"/>
              <a:t> – </a:t>
            </a:r>
            <a:r>
              <a:rPr lang="lt-LT" dirty="0" err="1"/>
              <a:t>trial</a:t>
            </a:r>
            <a:r>
              <a:rPr lang="lt-LT" dirty="0"/>
              <a:t> </a:t>
            </a:r>
            <a:r>
              <a:rPr lang="lt-LT" dirty="0" err="1"/>
              <a:t>investigators</a:t>
            </a:r>
            <a:r>
              <a:rPr lang="lt-LT" dirty="0"/>
              <a:t>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lt-LT" dirty="0" err="1"/>
              <a:t>Judges</a:t>
            </a:r>
            <a:r>
              <a:rPr lang="lt-LT" dirty="0"/>
              <a:t>, </a:t>
            </a:r>
            <a:r>
              <a:rPr lang="lt-LT" dirty="0" err="1"/>
              <a:t>prosecutors</a:t>
            </a:r>
            <a:r>
              <a:rPr lang="lt-LT" dirty="0"/>
              <a:t>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lt-LT" dirty="0" err="1"/>
              <a:t>Health</a:t>
            </a:r>
            <a:r>
              <a:rPr lang="lt-LT" dirty="0"/>
              <a:t> </a:t>
            </a:r>
            <a:r>
              <a:rPr lang="lt-LT" dirty="0" err="1"/>
              <a:t>Services</a:t>
            </a:r>
            <a:r>
              <a:rPr lang="lt-LT" dirty="0"/>
              <a:t>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lt-LT" dirty="0"/>
              <a:t>Various organizations that provide services</a:t>
            </a:r>
          </a:p>
          <a:p>
            <a:pPr lvl="1">
              <a:buFont typeface="Times New Roman" pitchFamily="18" charset="0"/>
              <a:buNone/>
              <a:defRPr/>
            </a:pPr>
            <a:r>
              <a:rPr lang="lt-LT" dirty="0"/>
              <a:t>    for families and children in crisis.</a:t>
            </a:r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</p:txBody>
      </p:sp>
      <p:pic>
        <p:nvPicPr>
          <p:cNvPr id="16388" name="Picture 2" descr="E:\atrinktos\IMG_67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5" y="2571750"/>
            <a:ext cx="1643063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6013" cy="777875"/>
          </a:xfrm>
        </p:spPr>
        <p:txBody>
          <a:bodyPr/>
          <a:lstStyle/>
          <a:p>
            <a:pPr algn="ctr"/>
            <a:r>
              <a:rPr lang="lt-LT" altLang="en-US">
                <a:solidFill>
                  <a:schemeClr val="tx1"/>
                </a:solidFill>
              </a:rPr>
              <a:t>Interagency collaboration (II)</a:t>
            </a:r>
            <a:endParaRPr lang="lt-LT" altLang="en-US"/>
          </a:p>
        </p:txBody>
      </p:sp>
      <p:sp>
        <p:nvSpPr>
          <p:cNvPr id="17411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500063" y="1500188"/>
            <a:ext cx="7466012" cy="4987925"/>
          </a:xfrm>
        </p:spPr>
        <p:txBody>
          <a:bodyPr/>
          <a:lstStyle/>
          <a:p>
            <a:pPr algn="just">
              <a:buFont typeface="Times New Roman" pitchFamily="18" charset="0"/>
              <a:buNone/>
            </a:pPr>
            <a:r>
              <a:rPr lang="lt-LT" altLang="en-US" dirty="0"/>
              <a:t>     </a:t>
            </a:r>
            <a:r>
              <a:rPr lang="lt-LT" altLang="en-US" sz="2000" dirty="0" err="1"/>
              <a:t>In</a:t>
            </a:r>
            <a:r>
              <a:rPr lang="lt-LT" altLang="en-US" sz="2000" dirty="0"/>
              <a:t> 2017 </a:t>
            </a:r>
            <a:r>
              <a:rPr lang="lt-LT" altLang="en-US" sz="2000" dirty="0" err="1"/>
              <a:t>the</a:t>
            </a:r>
            <a:r>
              <a:rPr lang="lt-LT" altLang="en-US" sz="2000" dirty="0"/>
              <a:t> </a:t>
            </a:r>
            <a:r>
              <a:rPr lang="lt-LT" altLang="en-US" sz="2000" dirty="0" err="1"/>
              <a:t>Support</a:t>
            </a:r>
            <a:r>
              <a:rPr lang="lt-LT" altLang="en-US" sz="2000" dirty="0"/>
              <a:t> Centre </a:t>
            </a:r>
            <a:r>
              <a:rPr lang="lt-LT" altLang="en-US" sz="2000" dirty="0" err="1"/>
              <a:t>signed</a:t>
            </a:r>
            <a:r>
              <a:rPr lang="lt-LT" altLang="en-US" sz="2000" dirty="0"/>
              <a:t> </a:t>
            </a:r>
            <a:r>
              <a:rPr lang="lt-LT" altLang="en-US" sz="2000" dirty="0" err="1"/>
              <a:t>cooperation</a:t>
            </a:r>
            <a:r>
              <a:rPr lang="lt-LT" altLang="en-US" sz="2000" dirty="0"/>
              <a:t> </a:t>
            </a:r>
            <a:r>
              <a:rPr lang="lt-LT" altLang="en-US" sz="2000" dirty="0" err="1"/>
              <a:t>agreements</a:t>
            </a:r>
            <a:r>
              <a:rPr lang="lt-LT" altLang="en-US" sz="2000" dirty="0"/>
              <a:t> </a:t>
            </a:r>
            <a:r>
              <a:rPr lang="lt-LT" altLang="en-US" sz="2000" dirty="0" err="1"/>
              <a:t>with</a:t>
            </a:r>
            <a:r>
              <a:rPr lang="lt-LT" altLang="en-US" sz="2000" dirty="0"/>
              <a:t>:</a:t>
            </a:r>
          </a:p>
          <a:p>
            <a:pPr algn="just">
              <a:buFont typeface="Times New Roman" pitchFamily="18" charset="0"/>
              <a:buNone/>
            </a:pPr>
            <a:r>
              <a:rPr lang="lt-LT" altLang="en-US" sz="2000" dirty="0"/>
              <a:t>		- </a:t>
            </a:r>
            <a:r>
              <a:rPr lang="en-US" altLang="en-US" sz="2000" dirty="0"/>
              <a:t>Children‘s Hospital, Affiliate of Vilnius University Hospital </a:t>
            </a:r>
            <a:r>
              <a:rPr lang="en-US" altLang="en-US" sz="2000" dirty="0" err="1"/>
              <a:t>Santaros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Klinikos</a:t>
            </a:r>
            <a:r>
              <a:rPr lang="lt-LT" altLang="en-US" sz="2000" dirty="0"/>
              <a:t> „</a:t>
            </a:r>
            <a:r>
              <a:rPr lang="lt-LT" altLang="en-US" sz="2000" dirty="0" err="1"/>
              <a:t>Providing</a:t>
            </a:r>
            <a:r>
              <a:rPr lang="lt-LT" altLang="en-US" sz="2000" dirty="0"/>
              <a:t> </a:t>
            </a:r>
            <a:r>
              <a:rPr lang="lt-LT" altLang="en-US" sz="2000" dirty="0" err="1"/>
              <a:t>out-patient</a:t>
            </a:r>
            <a:r>
              <a:rPr lang="lt-LT" altLang="en-US" sz="2000" dirty="0"/>
              <a:t> </a:t>
            </a:r>
            <a:r>
              <a:rPr lang="lt-LT" altLang="en-US" sz="2000" dirty="0" err="1"/>
              <a:t>healthcare</a:t>
            </a:r>
            <a:r>
              <a:rPr lang="lt-LT" altLang="en-US" sz="2000" dirty="0"/>
              <a:t> </a:t>
            </a:r>
            <a:r>
              <a:rPr lang="lt-LT" altLang="en-US" sz="2000" dirty="0" err="1"/>
              <a:t>services</a:t>
            </a:r>
            <a:r>
              <a:rPr lang="lt-LT" altLang="en-US" sz="2000" dirty="0"/>
              <a:t> </a:t>
            </a:r>
            <a:r>
              <a:rPr lang="lt-LT" altLang="en-US" sz="2000" dirty="0" err="1"/>
              <a:t>and</a:t>
            </a:r>
            <a:r>
              <a:rPr lang="lt-LT" altLang="en-US" sz="2000" dirty="0"/>
              <a:t> </a:t>
            </a:r>
            <a:r>
              <a:rPr lang="lt-LT" altLang="en-US" sz="2000" dirty="0" err="1"/>
              <a:t>consultation</a:t>
            </a:r>
            <a:r>
              <a:rPr lang="lt-LT" altLang="en-US" sz="2000" dirty="0"/>
              <a:t>“. </a:t>
            </a:r>
          </a:p>
          <a:p>
            <a:pPr algn="just">
              <a:buFont typeface="Times New Roman" pitchFamily="18" charset="0"/>
              <a:buNone/>
            </a:pPr>
            <a:r>
              <a:rPr lang="lt-LT" altLang="en-US" sz="2000" dirty="0"/>
              <a:t>		- </a:t>
            </a:r>
            <a:r>
              <a:rPr lang="en-US" altLang="en-US" sz="2000" dirty="0"/>
              <a:t>The State Forensic Medicine Service</a:t>
            </a:r>
            <a:r>
              <a:rPr lang="lt-LT" altLang="en-US" sz="2000" dirty="0"/>
              <a:t> „</a:t>
            </a:r>
            <a:r>
              <a:rPr lang="lt-LT" altLang="en-US" sz="2000" dirty="0" err="1"/>
              <a:t>Providing</a:t>
            </a:r>
            <a:r>
              <a:rPr lang="lt-LT" altLang="en-US" sz="2000" dirty="0"/>
              <a:t> </a:t>
            </a:r>
            <a:r>
              <a:rPr lang="lt-LT" altLang="en-US" sz="2000" dirty="0" err="1"/>
              <a:t>forensic</a:t>
            </a:r>
            <a:r>
              <a:rPr lang="lt-LT" altLang="en-US" sz="2000" dirty="0"/>
              <a:t> </a:t>
            </a:r>
            <a:r>
              <a:rPr lang="lt-LT" altLang="en-US" sz="2000" dirty="0" err="1"/>
              <a:t>medicine</a:t>
            </a:r>
            <a:r>
              <a:rPr lang="lt-LT" altLang="en-US" sz="2000" dirty="0"/>
              <a:t> </a:t>
            </a:r>
            <a:r>
              <a:rPr lang="lt-LT" altLang="en-US" sz="2000" dirty="0" err="1"/>
              <a:t>services</a:t>
            </a:r>
            <a:r>
              <a:rPr lang="lt-LT" altLang="en-US" sz="2000" dirty="0"/>
              <a:t>“.</a:t>
            </a:r>
          </a:p>
          <a:p>
            <a:pPr algn="just">
              <a:buFont typeface="Times New Roman" pitchFamily="18" charset="0"/>
              <a:buNone/>
            </a:pPr>
            <a:endParaRPr lang="lt-LT" altLang="en-US" sz="2000" dirty="0"/>
          </a:p>
          <a:p>
            <a:pPr algn="just">
              <a:buFont typeface="Times New Roman" pitchFamily="18" charset="0"/>
              <a:buNone/>
            </a:pP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	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There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 smtClean="0">
                <a:solidFill>
                  <a:schemeClr val="tx1"/>
                </a:solidFill>
                <a:cs typeface="Arial" charset="0"/>
              </a:rPr>
              <a:t>were</a:t>
            </a:r>
            <a:r>
              <a:rPr lang="lt-LT" altLang="lt-LT" sz="20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interdisciplinary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meetings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organised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by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the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Support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Centre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in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order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to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ensure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the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smooth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interagency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collaboration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. </a:t>
            </a:r>
            <a:r>
              <a:rPr lang="lt-LT" altLang="lt-LT" sz="2000" dirty="0" err="1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lt-LT" altLang="lt-LT" sz="2000" dirty="0" err="1" smtClean="0">
                <a:solidFill>
                  <a:schemeClr val="tx1"/>
                </a:solidFill>
                <a:cs typeface="Arial" charset="0"/>
              </a:rPr>
              <a:t>pecialists</a:t>
            </a:r>
            <a:r>
              <a:rPr lang="lt-LT" altLang="lt-LT" sz="20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from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different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fields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participated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in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lt-LT" altLang="lt-LT" sz="2000" dirty="0" err="1">
                <a:solidFill>
                  <a:schemeClr val="tx1"/>
                </a:solidFill>
                <a:cs typeface="Arial" charset="0"/>
              </a:rPr>
              <a:t>them</a:t>
            </a:r>
            <a:r>
              <a:rPr lang="lt-LT" altLang="lt-LT" sz="2000" dirty="0">
                <a:solidFill>
                  <a:schemeClr val="tx1"/>
                </a:solidFill>
                <a:cs typeface="Arial" charset="0"/>
              </a:rPr>
              <a:t>.</a:t>
            </a:r>
            <a:endParaRPr lang="lt-LT" altLang="en-US" sz="2000" dirty="0"/>
          </a:p>
          <a:p>
            <a:pPr>
              <a:buFont typeface="Times New Roman" pitchFamily="18" charset="0"/>
              <a:buNone/>
            </a:pPr>
            <a:endParaRPr lang="lt-LT" altLang="en-US" dirty="0"/>
          </a:p>
          <a:p>
            <a:pPr>
              <a:buFont typeface="Times New Roman" pitchFamily="18" charset="0"/>
              <a:buNone/>
            </a:pPr>
            <a:endParaRPr lang="lt-LT" alt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924300" y="2492375"/>
            <a:ext cx="46085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SzPct val="100000"/>
            </a:pPr>
            <a:endParaRPr lang="lt-LT" altLang="lt-LT" sz="26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3529013" cy="621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lt-LT" altLang="lt-LT"/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1000125"/>
            <a:ext cx="3178175" cy="502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xmlns="" id="{57C16E30-A332-4AAE-BCCA-893BCB145A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14813" y="1000125"/>
            <a:ext cx="3657600" cy="5143500"/>
          </a:xfrm>
        </p:spPr>
        <p:txBody>
          <a:bodyPr/>
          <a:lstStyle/>
          <a:p>
            <a:pPr eaLnBrk="1" hangingPunct="1"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lt-LT" altLang="lt-LT" sz="2000" b="1" dirty="0"/>
              <a:t>When child leaves the Support Centre:</a:t>
            </a:r>
          </a:p>
          <a:p>
            <a:pPr eaLnBrk="1" hangingPunct="1"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lt-LT" altLang="lt-LT" sz="1800" dirty="0"/>
          </a:p>
          <a:p>
            <a:pPr marL="271463" indent="-271463" eaLnBrk="1" hangingPunct="1">
              <a:buClr>
                <a:srgbClr val="4F81BD"/>
              </a:buClr>
              <a:buSzPct val="70000"/>
              <a:buFont typeface="Wingdings" pitchFamily="2" charset="2"/>
              <a:buChar char="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lt-LT" altLang="lt-LT" sz="1600" dirty="0" err="1" smtClean="0"/>
              <a:t>Support</a:t>
            </a:r>
            <a:r>
              <a:rPr lang="lt-LT" altLang="lt-LT" sz="1600" dirty="0" smtClean="0"/>
              <a:t> </a:t>
            </a:r>
            <a:r>
              <a:rPr lang="lt-LT" altLang="lt-LT" sz="1600" dirty="0"/>
              <a:t>Centre specialists present:</a:t>
            </a:r>
          </a:p>
          <a:p>
            <a:pPr marL="741363" lvl="1" indent="-284163" eaLnBrk="1" hangingPunct="1">
              <a:buClr>
                <a:srgbClr val="4F81BD"/>
              </a:buClr>
              <a:buSzPct val="80000"/>
              <a:buFont typeface="Wingdings 2" pitchFamily="18" charset="2"/>
              <a:buChar char="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lt-LT" altLang="lt-LT" sz="1600" dirty="0"/>
              <a:t>Conclusion of child psychological assessement;</a:t>
            </a:r>
          </a:p>
          <a:p>
            <a:pPr marL="741363" lvl="1" indent="-284163" eaLnBrk="1" hangingPunct="1">
              <a:buClr>
                <a:srgbClr val="4F81BD"/>
              </a:buClr>
              <a:buSzPct val="80000"/>
              <a:buFont typeface="Wingdings 2" pitchFamily="18" charset="2"/>
              <a:buChar char="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lt-LT" altLang="lt-LT" sz="1600" dirty="0"/>
              <a:t>Individual long  term recommendations for child;</a:t>
            </a:r>
          </a:p>
          <a:p>
            <a:pPr marL="271463" indent="-271463" eaLnBrk="1" hangingPunct="1">
              <a:buClr>
                <a:srgbClr val="4F81BD"/>
              </a:buClr>
              <a:buSzPct val="70000"/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lt-LT" altLang="lt-LT" sz="1600" dirty="0"/>
          </a:p>
          <a:p>
            <a:pPr marL="271463" indent="-271463" eaLnBrk="1" hangingPunct="1">
              <a:buClr>
                <a:srgbClr val="4F81BD"/>
              </a:buClr>
              <a:buSzPct val="70000"/>
              <a:buFont typeface="Wingdings" pitchFamily="2" charset="2"/>
              <a:buChar char="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lt-LT" altLang="lt-LT" sz="1600" dirty="0"/>
              <a:t>The Centre does not supervise further condition and treatment of a child. </a:t>
            </a:r>
            <a:r>
              <a:rPr lang="lt-LT" altLang="lt-LT" sz="1600" dirty="0" err="1"/>
              <a:t>Support</a:t>
            </a:r>
            <a:r>
              <a:rPr lang="lt-LT" altLang="lt-LT" sz="1600" dirty="0"/>
              <a:t> Centre </a:t>
            </a:r>
            <a:r>
              <a:rPr lang="lt-LT" altLang="lt-LT" sz="1600" dirty="0" err="1"/>
              <a:t>specialists</a:t>
            </a:r>
            <a:r>
              <a:rPr lang="lt-LT" altLang="lt-LT" sz="1600" dirty="0"/>
              <a:t> can supervise other specialists working with children or participate in interagency meetings </a:t>
            </a:r>
            <a:r>
              <a:rPr lang="lt-LT" altLang="lt-LT" sz="1600" dirty="0" err="1"/>
              <a:t>if</a:t>
            </a:r>
            <a:r>
              <a:rPr lang="lt-LT" altLang="lt-LT" sz="1600" dirty="0"/>
              <a:t> </a:t>
            </a:r>
            <a:r>
              <a:rPr lang="lt-LT" altLang="lt-LT" sz="1600" dirty="0" err="1"/>
              <a:t>needed</a:t>
            </a:r>
            <a:r>
              <a:rPr lang="lt-LT" altLang="lt-LT" sz="1600" dirty="0"/>
              <a:t>.</a:t>
            </a:r>
          </a:p>
          <a:p>
            <a:pPr eaLnBrk="1" hangingPunct="1"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lt-LT" altLang="lt-LT" sz="1200" dirty="0"/>
          </a:p>
          <a:p>
            <a:pPr>
              <a:buFont typeface="Times New Roman" pitchFamily="18" charset="0"/>
              <a:buNone/>
              <a:defRPr/>
            </a:pPr>
            <a:endParaRPr lang="lt-LT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35" t="8488" b="1701"/>
          <a:stretch>
            <a:fillRect/>
          </a:stretch>
        </p:blipFill>
        <p:spPr bwMode="auto">
          <a:xfrm>
            <a:off x="142875" y="785813"/>
            <a:ext cx="2606675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2928938"/>
            <a:ext cx="2663825" cy="183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485" name="Paveikslėlis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5357813"/>
            <a:ext cx="26066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Content Placeholder 6" descr="20171121_1338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3864" y="994626"/>
            <a:ext cx="179070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785813"/>
            <a:ext cx="2606675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4276270"/>
            <a:ext cx="3278188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489" name="Picture 2" descr="E:\atrinktos\IMG_678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7440" y="1269662"/>
            <a:ext cx="156210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490" name="Paveikslėlis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4929188"/>
            <a:ext cx="2257425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1" name="Paveikslėlis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18" t="-1313" r="19849"/>
          <a:stretch/>
        </p:blipFill>
        <p:spPr>
          <a:xfrm>
            <a:off x="2798185" y="2728575"/>
            <a:ext cx="2581126" cy="252162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4841875" y="692150"/>
            <a:ext cx="3455988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SzPct val="100000"/>
            </a:pPr>
            <a:r>
              <a:rPr lang="lt-LT" altLang="lt-LT" sz="3000" b="1">
                <a:solidFill>
                  <a:srgbClr val="000000"/>
                </a:solidFill>
                <a:latin typeface="Calibri" pitchFamily="34" charset="0"/>
              </a:rPr>
              <a:t>Forensic interviews in Support Centre</a:t>
            </a:r>
          </a:p>
          <a:p>
            <a:pPr eaLnBrk="1" hangingPunct="1">
              <a:buSzPct val="100000"/>
            </a:pPr>
            <a:endParaRPr lang="lt-LT" altLang="lt-LT" sz="3000" b="1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buSzPct val="100000"/>
            </a:pPr>
            <a:endParaRPr lang="lt-LT" altLang="lt-LT" sz="3000" b="1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buSzPct val="100000"/>
            </a:pPr>
            <a:endParaRPr lang="lt-LT" altLang="lt-LT" sz="3000" b="1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buSzPct val="100000"/>
            </a:pPr>
            <a:endParaRPr lang="lt-LT" altLang="lt-LT" sz="300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buSzPct val="100000"/>
            </a:pPr>
            <a:endParaRPr lang="lt-LT" altLang="lt-LT" sz="3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457200" y="0"/>
            <a:ext cx="3970338" cy="647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lt-LT" altLang="lt-LT"/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3">
            <a:extLst>
              <a:ext uri="{FF2B5EF4-FFF2-40B4-BE49-F238E27FC236}">
                <a16:creationId xmlns:a16="http://schemas.microsoft.com/office/drawing/2014/main" xmlns="" id="{119123ED-2550-4A2F-8896-51CE78B9936A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4139952" y="1628800"/>
            <a:ext cx="3657600" cy="2983160"/>
          </a:xfrm>
        </p:spPr>
        <p:txBody>
          <a:bodyPr/>
          <a:lstStyle/>
          <a:p>
            <a:pPr marL="0">
              <a:buFont typeface="Times New Roman" pitchFamily="18" charset="0"/>
              <a:buNone/>
              <a:defRPr/>
            </a:pPr>
            <a:endParaRPr lang="lt-LT" altLang="lt-LT" dirty="0"/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dirty="0"/>
              <a:t>There is one well equipped child interrogation room in the Support Center where child can be interviewed. </a:t>
            </a:r>
            <a:endParaRPr lang="lt-LT" dirty="0"/>
          </a:p>
        </p:txBody>
      </p:sp>
      <p:pic>
        <p:nvPicPr>
          <p:cNvPr id="23555" name="Paveikslėlis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802" r="3967" b="22256"/>
          <a:stretch>
            <a:fillRect/>
          </a:stretch>
        </p:blipFill>
        <p:spPr bwMode="auto">
          <a:xfrm>
            <a:off x="1058863" y="3705225"/>
            <a:ext cx="2497137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Turinio vietos rezervavimo ženklas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" t="20999" r="-8360" b="16771"/>
          <a:stretch>
            <a:fillRect/>
          </a:stretch>
        </p:blipFill>
        <p:spPr>
          <a:xfrm>
            <a:off x="1058863" y="879475"/>
            <a:ext cx="2720975" cy="2778125"/>
          </a:xfr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urinio vietos rezervavimo ženklas 3">
            <a:extLst>
              <a:ext uri="{FF2B5EF4-FFF2-40B4-BE49-F238E27FC236}">
                <a16:creationId xmlns:a16="http://schemas.microsoft.com/office/drawing/2014/main" xmlns="" id="{A956E1F4-FEDD-4367-B83D-C16E6B753BE6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4427538" y="981075"/>
            <a:ext cx="3657600" cy="5275263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There </a:t>
            </a:r>
            <a:r>
              <a:rPr lang="en-US" altLang="en-US" dirty="0" smtClean="0"/>
              <a:t>are </a:t>
            </a:r>
            <a:r>
              <a:rPr lang="en-US" altLang="en-US" dirty="0"/>
              <a:t>well trained psychologists in the Support Center who can participate in the interviewing process. </a:t>
            </a:r>
            <a:endParaRPr lang="lt-LT" altLang="en-US" dirty="0"/>
          </a:p>
          <a:p>
            <a:pPr marL="0" indent="0">
              <a:buFont typeface="Times New Roman" pitchFamily="18" charset="0"/>
              <a:buNone/>
              <a:defRPr/>
            </a:pPr>
            <a:endParaRPr lang="lt-LT" altLang="en-US" dirty="0"/>
          </a:p>
          <a:p>
            <a:pPr>
              <a:defRPr/>
            </a:pPr>
            <a:r>
              <a:rPr lang="en-US" altLang="en-US" dirty="0"/>
              <a:t>They are continuously improving their qualifications and attending supervisions in order to maintain high professional standards.</a:t>
            </a:r>
            <a:endParaRPr lang="lt-LT" altLang="en-US" dirty="0"/>
          </a:p>
        </p:txBody>
      </p:sp>
      <p:pic>
        <p:nvPicPr>
          <p:cNvPr id="24579" name="Turinio vietos rezervavimo ženklas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6961" r="15154" b="8353"/>
          <a:stretch>
            <a:fillRect/>
          </a:stretch>
        </p:blipFill>
        <p:spPr>
          <a:xfrm>
            <a:off x="1058863" y="549275"/>
            <a:ext cx="2735262" cy="5099050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931150" cy="850900"/>
          </a:xfrm>
        </p:spPr>
        <p:txBody>
          <a:bodyPr/>
          <a:lstStyle/>
          <a:p>
            <a:pPr algn="ctr"/>
            <a:r>
              <a:rPr lang="en-US" altLang="lt-LT" b="1">
                <a:solidFill>
                  <a:schemeClr val="tx1"/>
                </a:solidFill>
              </a:rPr>
              <a:t>The main goal of child’s forensic interviews is to</a:t>
            </a:r>
            <a:r>
              <a:rPr lang="lt-LT" altLang="lt-LT">
                <a:solidFill>
                  <a:schemeClr val="tx1"/>
                </a:solidFill>
              </a:rPr>
              <a:t>:</a:t>
            </a:r>
            <a:endParaRPr lang="en-GB" altLang="lt-LT">
              <a:solidFill>
                <a:schemeClr val="tx1"/>
              </a:solidFill>
            </a:endParaRPr>
          </a:p>
        </p:txBody>
      </p:sp>
      <p:sp>
        <p:nvSpPr>
          <p:cNvPr id="25603" name="Turinio vietos rezervavimo ženklas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lt-LT" altLang="en-US" dirty="0"/>
              <a:t>E</a:t>
            </a:r>
            <a:r>
              <a:rPr lang="en-US" altLang="en-US" dirty="0" err="1"/>
              <a:t>nsure</a:t>
            </a:r>
            <a:r>
              <a:rPr lang="en-US" altLang="en-US" dirty="0"/>
              <a:t> that the child would be interviewed only once</a:t>
            </a:r>
            <a:r>
              <a:rPr lang="lt-LT" altLang="en-US" dirty="0"/>
              <a:t>, </a:t>
            </a:r>
            <a:r>
              <a:rPr lang="en-US" altLang="en-US" dirty="0"/>
              <a:t>in order to lessen the negative effects on him or her after the abuse.</a:t>
            </a:r>
            <a:r>
              <a:rPr lang="lt-LT" altLang="en-US" dirty="0"/>
              <a:t> </a:t>
            </a:r>
          </a:p>
          <a:p>
            <a:r>
              <a:rPr lang="lt-LT" altLang="en-US" dirty="0"/>
              <a:t>A</a:t>
            </a:r>
            <a:r>
              <a:rPr lang="en-US" altLang="en-US" dirty="0" err="1"/>
              <a:t>lso</a:t>
            </a:r>
            <a:r>
              <a:rPr lang="en-US" altLang="en-US" dirty="0"/>
              <a:t>, to ensure that child wouldn’t be traumatized by the court proceedings.</a:t>
            </a:r>
            <a:endParaRPr lang="lt-LT" altLang="en-US" dirty="0"/>
          </a:p>
          <a:p>
            <a:endParaRPr lang="en-GB" altLang="lt-LT" dirty="0"/>
          </a:p>
        </p:txBody>
      </p:sp>
      <p:pic>
        <p:nvPicPr>
          <p:cNvPr id="25604" name="Paveikslėlis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9313" y="3860800"/>
            <a:ext cx="4319587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6013" cy="490537"/>
          </a:xfrm>
        </p:spPr>
        <p:txBody>
          <a:bodyPr/>
          <a:lstStyle/>
          <a:p>
            <a:pPr algn="ctr"/>
            <a:r>
              <a:rPr lang="lt-LT" altLang="lt-LT" b="1">
                <a:solidFill>
                  <a:schemeClr val="tx1"/>
                </a:solidFill>
              </a:rPr>
              <a:t>Types of forensic interview</a:t>
            </a:r>
            <a:endParaRPr lang="en-GB" altLang="lt-LT" b="1">
              <a:solidFill>
                <a:schemeClr val="tx1"/>
              </a:solidFill>
            </a:endParaRP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xmlns="" id="{B881614B-A5D2-44E1-A9C3-1625648418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65613" y="1052513"/>
            <a:ext cx="3657600" cy="5419725"/>
          </a:xfrm>
        </p:spPr>
        <p:txBody>
          <a:bodyPr/>
          <a:lstStyle/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dirty="0"/>
              <a:t>There are two types of forensic interviews that can be conducted in the Support Center:</a:t>
            </a:r>
            <a:r>
              <a:rPr lang="lt-LT" dirty="0"/>
              <a:t> </a:t>
            </a:r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  <a:p>
            <a:pPr>
              <a:defRPr/>
            </a:pPr>
            <a:r>
              <a:rPr lang="en-US" b="1" dirty="0"/>
              <a:t>Local</a:t>
            </a:r>
            <a:r>
              <a:rPr lang="lt-LT" b="1" dirty="0"/>
              <a:t>;</a:t>
            </a:r>
            <a:endParaRPr lang="lt-LT" dirty="0"/>
          </a:p>
          <a:p>
            <a:pPr>
              <a:defRPr/>
            </a:pPr>
            <a:r>
              <a:rPr lang="en-US" b="1" dirty="0"/>
              <a:t>Remote</a:t>
            </a:r>
            <a:r>
              <a:rPr lang="en-US" dirty="0"/>
              <a:t>. </a:t>
            </a:r>
            <a:endParaRPr lang="lt-LT" dirty="0"/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</p:txBody>
      </p:sp>
      <p:pic>
        <p:nvPicPr>
          <p:cNvPr id="26628" name="Turinio vietos rezervavimo ženklas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60413" y="1052513"/>
            <a:ext cx="3049587" cy="5419725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3"/>
          <p:cNvSpPr>
            <a:spLocks noGrp="1" noChangeArrowheads="1"/>
          </p:cNvSpPr>
          <p:nvPr>
            <p:ph sz="half" idx="2"/>
          </p:nvPr>
        </p:nvSpPr>
        <p:spPr>
          <a:xfrm>
            <a:off x="4500563" y="981075"/>
            <a:ext cx="3657600" cy="5491163"/>
          </a:xfrm>
        </p:spPr>
        <p:txBody>
          <a:bodyPr/>
          <a:lstStyle/>
          <a:p>
            <a:pPr marL="0" indent="0">
              <a:buFont typeface="Times New Roman" pitchFamily="18" charset="0"/>
              <a:buNone/>
            </a:pPr>
            <a:r>
              <a:rPr lang="en-US" altLang="lt-LT">
                <a:solidFill>
                  <a:schemeClr val="tx1"/>
                </a:solidFill>
              </a:rPr>
              <a:t>    </a:t>
            </a:r>
          </a:p>
          <a:p>
            <a:pPr marL="0" indent="0">
              <a:buFont typeface="Times New Roman" pitchFamily="18" charset="0"/>
              <a:buNone/>
            </a:pPr>
            <a:r>
              <a:rPr lang="en-US" altLang="lt-LT">
                <a:solidFill>
                  <a:schemeClr val="tx1"/>
                </a:solidFill>
              </a:rPr>
              <a:t>    </a:t>
            </a:r>
          </a:p>
          <a:p>
            <a:pPr marL="0" indent="0">
              <a:buFont typeface="Times New Roman" pitchFamily="18" charset="0"/>
              <a:buNone/>
            </a:pPr>
            <a:r>
              <a:rPr lang="en-US" altLang="lt-LT">
                <a:solidFill>
                  <a:schemeClr val="tx1"/>
                </a:solidFill>
              </a:rPr>
              <a:t>      This</a:t>
            </a:r>
            <a:r>
              <a:rPr lang="lt-LT" altLang="lt-LT">
                <a:solidFill>
                  <a:schemeClr val="tx1"/>
                </a:solidFill>
              </a:rPr>
              <a:t> </a:t>
            </a:r>
            <a:r>
              <a:rPr lang="en-US" altLang="lt-LT">
                <a:solidFill>
                  <a:schemeClr val="tx1"/>
                </a:solidFill>
              </a:rPr>
              <a:t>support</a:t>
            </a:r>
            <a:r>
              <a:rPr lang="lt-LT" altLang="lt-LT">
                <a:solidFill>
                  <a:schemeClr val="tx1"/>
                </a:solidFill>
              </a:rPr>
              <a:t> centre </a:t>
            </a:r>
            <a:r>
              <a:rPr lang="en-US" altLang="lt-LT">
                <a:solidFill>
                  <a:schemeClr val="tx1"/>
                </a:solidFill>
              </a:rPr>
              <a:t>is</a:t>
            </a:r>
            <a:r>
              <a:rPr lang="lt-LT" altLang="lt-LT">
                <a:solidFill>
                  <a:schemeClr val="tx1"/>
                </a:solidFill>
              </a:rPr>
              <a:t> </a:t>
            </a:r>
            <a:r>
              <a:rPr lang="en-US" altLang="lt-LT">
                <a:solidFill>
                  <a:schemeClr val="tx1"/>
                </a:solidFill>
              </a:rPr>
              <a:t>the only one in the Baltic states which provides speciali</a:t>
            </a:r>
            <a:r>
              <a:rPr lang="lt-LT" altLang="lt-LT">
                <a:solidFill>
                  <a:schemeClr val="tx1"/>
                </a:solidFill>
              </a:rPr>
              <a:t>z</a:t>
            </a:r>
            <a:r>
              <a:rPr lang="en-US" altLang="lt-LT">
                <a:solidFill>
                  <a:schemeClr val="tx1"/>
                </a:solidFill>
              </a:rPr>
              <a:t>ed</a:t>
            </a:r>
            <a:r>
              <a:rPr lang="lt-LT" altLang="lt-LT">
                <a:solidFill>
                  <a:schemeClr val="tx1"/>
                </a:solidFill>
              </a:rPr>
              <a:t>,</a:t>
            </a:r>
            <a:r>
              <a:rPr lang="en-US" altLang="lt-LT">
                <a:solidFill>
                  <a:schemeClr val="tx1"/>
                </a:solidFill>
              </a:rPr>
              <a:t> complex service for sexually abuse</a:t>
            </a:r>
            <a:r>
              <a:rPr lang="lt-LT" altLang="lt-LT">
                <a:solidFill>
                  <a:schemeClr val="tx1"/>
                </a:solidFill>
              </a:rPr>
              <a:t>d</a:t>
            </a:r>
            <a:r>
              <a:rPr lang="en-US" altLang="lt-LT">
                <a:solidFill>
                  <a:schemeClr val="tx1"/>
                </a:solidFill>
              </a:rPr>
              <a:t> children</a:t>
            </a:r>
            <a:r>
              <a:rPr lang="lt-LT" altLang="lt-LT">
                <a:solidFill>
                  <a:schemeClr val="tx1"/>
                </a:solidFill>
              </a:rPr>
              <a:t> </a:t>
            </a:r>
            <a:r>
              <a:rPr lang="en-US" altLang="lt-LT">
                <a:solidFill>
                  <a:schemeClr val="tx1"/>
                </a:solidFill>
              </a:rPr>
              <a:t>and  their family members</a:t>
            </a:r>
            <a:r>
              <a:rPr lang="lt-LT" altLang="lt-LT">
                <a:solidFill>
                  <a:schemeClr val="tx1"/>
                </a:solidFill>
              </a:rPr>
              <a:t>.</a:t>
            </a:r>
            <a:r>
              <a:rPr lang="en-US" altLang="lt-LT">
                <a:solidFill>
                  <a:schemeClr val="tx1"/>
                </a:solidFill>
              </a:rPr>
              <a:t> </a:t>
            </a:r>
          </a:p>
          <a:p>
            <a:pPr marL="0" indent="0">
              <a:buFont typeface="Times New Roman" pitchFamily="18" charset="0"/>
              <a:buNone/>
            </a:pPr>
            <a:endParaRPr lang="en-US" altLang="en-US"/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35" t="8488" b="1701"/>
          <a:stretch>
            <a:fillRect/>
          </a:stretch>
        </p:blipFill>
        <p:spPr>
          <a:xfrm>
            <a:off x="395288" y="981075"/>
            <a:ext cx="3816350" cy="2797175"/>
          </a:xfrm>
          <a:noFill/>
        </p:spPr>
      </p:pic>
      <p:pic>
        <p:nvPicPr>
          <p:cNvPr id="6148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3838575"/>
            <a:ext cx="3816350" cy="263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6013" cy="417512"/>
          </a:xfrm>
        </p:spPr>
        <p:txBody>
          <a:bodyPr/>
          <a:lstStyle/>
          <a:p>
            <a:pPr algn="ctr"/>
            <a:r>
              <a:rPr lang="lt-LT" altLang="lt-LT" b="1" dirty="0" err="1">
                <a:solidFill>
                  <a:schemeClr val="tx1"/>
                </a:solidFill>
              </a:rPr>
              <a:t>Local</a:t>
            </a:r>
            <a:r>
              <a:rPr lang="lt-LT" altLang="lt-LT" b="1" dirty="0">
                <a:solidFill>
                  <a:schemeClr val="tx1"/>
                </a:solidFill>
              </a:rPr>
              <a:t> </a:t>
            </a:r>
            <a:r>
              <a:rPr lang="lt-LT" altLang="lt-LT" b="1" dirty="0" err="1">
                <a:solidFill>
                  <a:schemeClr val="tx1"/>
                </a:solidFill>
              </a:rPr>
              <a:t>forensic</a:t>
            </a:r>
            <a:r>
              <a:rPr lang="lt-LT" altLang="lt-LT" b="1" dirty="0">
                <a:solidFill>
                  <a:schemeClr val="tx1"/>
                </a:solidFill>
              </a:rPr>
              <a:t> </a:t>
            </a:r>
            <a:r>
              <a:rPr lang="lt-LT" altLang="lt-LT" b="1" dirty="0" err="1">
                <a:solidFill>
                  <a:schemeClr val="tx1"/>
                </a:solidFill>
              </a:rPr>
              <a:t>interview</a:t>
            </a:r>
            <a:r>
              <a:rPr lang="lt-LT" altLang="lt-LT" b="1" dirty="0">
                <a:solidFill>
                  <a:schemeClr val="tx1"/>
                </a:solidFill>
              </a:rPr>
              <a:t> (I)</a:t>
            </a:r>
            <a:endParaRPr lang="en-GB" altLang="lt-LT" b="1" dirty="0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xmlns="" id="{F806147C-5435-4D73-AC60-2C2C7EBE53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83968" y="1412776"/>
            <a:ext cx="3657600" cy="4249142"/>
          </a:xfrm>
        </p:spPr>
        <p:txBody>
          <a:bodyPr/>
          <a:lstStyle/>
          <a:p>
            <a:pPr marL="0" indent="0">
              <a:buFont typeface="Times New Roman" pitchFamily="18" charset="0"/>
              <a:buNone/>
              <a:defRPr/>
            </a:pPr>
            <a:r>
              <a:rPr lang="en-US" dirty="0"/>
              <a:t>Local forensic interview - when all the participants of court proceeding attend </a:t>
            </a:r>
            <a:r>
              <a:rPr lang="lt-LT" dirty="0"/>
              <a:t>to </a:t>
            </a:r>
            <a:r>
              <a:rPr lang="en-US" dirty="0"/>
              <a:t>the Support Centre. </a:t>
            </a:r>
            <a:endParaRPr lang="lt-LT" dirty="0"/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dirty="0"/>
              <a:t>There is a special – </a:t>
            </a:r>
            <a:r>
              <a:rPr lang="en-US" b="1" dirty="0"/>
              <a:t>observation room</a:t>
            </a:r>
            <a:r>
              <a:rPr lang="en-US" dirty="0"/>
              <a:t> –</a:t>
            </a:r>
            <a:r>
              <a:rPr lang="lt-LT" dirty="0"/>
              <a:t> </a:t>
            </a:r>
            <a:r>
              <a:rPr lang="en-US" dirty="0"/>
              <a:t>where everyone can see child and psychologist through big monitor.</a:t>
            </a:r>
            <a:endParaRPr lang="en-GB" dirty="0"/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  <a:p>
            <a:pPr>
              <a:defRPr/>
            </a:pPr>
            <a:endParaRPr lang="en-GB" dirty="0"/>
          </a:p>
        </p:txBody>
      </p:sp>
      <p:pic>
        <p:nvPicPr>
          <p:cNvPr id="27652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3213" y="1916113"/>
            <a:ext cx="3886200" cy="2592387"/>
          </a:xfr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6013" cy="490537"/>
          </a:xfrm>
        </p:spPr>
        <p:txBody>
          <a:bodyPr/>
          <a:lstStyle/>
          <a:p>
            <a:pPr algn="ctr"/>
            <a:r>
              <a:rPr lang="lt-LT" altLang="lt-LT" b="1">
                <a:solidFill>
                  <a:schemeClr val="tx1"/>
                </a:solidFill>
              </a:rPr>
              <a:t>Local forensic interview (II)</a:t>
            </a:r>
            <a:endParaRPr lang="en-GB" altLang="lt-LT" b="1">
              <a:solidFill>
                <a:schemeClr val="tx1"/>
              </a:solidFill>
            </a:endParaRPr>
          </a:p>
        </p:txBody>
      </p:sp>
      <p:sp>
        <p:nvSpPr>
          <p:cNvPr id="28675" name="Turinio vietos rezervavimo ženklas 2"/>
          <p:cNvSpPr>
            <a:spLocks noGrp="1" noChangeArrowheads="1"/>
          </p:cNvSpPr>
          <p:nvPr>
            <p:ph idx="1"/>
          </p:nvPr>
        </p:nvSpPr>
        <p:spPr>
          <a:xfrm>
            <a:off x="474663" y="1196975"/>
            <a:ext cx="7553325" cy="4872038"/>
          </a:xfrm>
        </p:spPr>
        <p:txBody>
          <a:bodyPr/>
          <a:lstStyle/>
          <a:p>
            <a:r>
              <a:rPr lang="en-US" altLang="en-US" dirty="0"/>
              <a:t>During local forensic interviews the main goal is to protect children from meeting the offender</a:t>
            </a:r>
            <a:r>
              <a:rPr lang="lt-LT" altLang="en-US" dirty="0"/>
              <a:t>;</a:t>
            </a:r>
          </a:p>
          <a:p>
            <a:pPr marL="0" indent="0">
              <a:buNone/>
            </a:pPr>
            <a:endParaRPr lang="lt-LT" altLang="en-US" dirty="0"/>
          </a:p>
          <a:p>
            <a:r>
              <a:rPr lang="lt-LT" altLang="en-US" dirty="0" err="1"/>
              <a:t>There</a:t>
            </a:r>
            <a:r>
              <a:rPr lang="lt-LT" altLang="en-US" dirty="0"/>
              <a:t> </a:t>
            </a:r>
            <a:r>
              <a:rPr lang="en-US" altLang="en-US" dirty="0"/>
              <a:t>are two entrances to the Support Centre: one for the child and the other one for the offender</a:t>
            </a:r>
            <a:r>
              <a:rPr lang="lt-LT" altLang="en-US" dirty="0"/>
              <a:t>;</a:t>
            </a:r>
          </a:p>
          <a:p>
            <a:pPr marL="0" indent="0">
              <a:buNone/>
            </a:pPr>
            <a:endParaRPr lang="lt-LT" altLang="en-US" dirty="0"/>
          </a:p>
          <a:p>
            <a:r>
              <a:rPr lang="en-US" altLang="en-US" dirty="0"/>
              <a:t>The Support Centre ensures that the child wouldn’t see or hear other participants of the court proceedings</a:t>
            </a:r>
            <a:r>
              <a:rPr lang="lt-LT" altLang="en-US" dirty="0"/>
              <a:t>;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6013" cy="561975"/>
          </a:xfrm>
        </p:spPr>
        <p:txBody>
          <a:bodyPr/>
          <a:lstStyle/>
          <a:p>
            <a:pPr algn="ctr"/>
            <a:r>
              <a:rPr lang="lt-LT" altLang="lt-LT" b="1">
                <a:solidFill>
                  <a:schemeClr val="tx1"/>
                </a:solidFill>
              </a:rPr>
              <a:t>Remote forensic interview</a:t>
            </a:r>
            <a:endParaRPr lang="en-GB" altLang="lt-LT" b="1"/>
          </a:p>
        </p:txBody>
      </p:sp>
      <p:sp>
        <p:nvSpPr>
          <p:cNvPr id="29699" name="Turinio vietos rezervavimo ženklas 3"/>
          <p:cNvSpPr>
            <a:spLocks noGrp="1" noChangeArrowheads="1"/>
          </p:cNvSpPr>
          <p:nvPr>
            <p:ph sz="half" idx="2"/>
          </p:nvPr>
        </p:nvSpPr>
        <p:spPr>
          <a:xfrm>
            <a:off x="4265613" y="1484313"/>
            <a:ext cx="3657600" cy="4987925"/>
          </a:xfrm>
        </p:spPr>
        <p:txBody>
          <a:bodyPr/>
          <a:lstStyle/>
          <a:p>
            <a:pPr algn="just"/>
            <a:r>
              <a:rPr lang="en-US" altLang="en-US" sz="2000" dirty="0"/>
              <a:t>Remote forensic interview </a:t>
            </a:r>
            <a:r>
              <a:rPr lang="lt-LT" altLang="en-US" sz="2000" dirty="0"/>
              <a:t>– </a:t>
            </a:r>
            <a:r>
              <a:rPr lang="lt-LT" altLang="en-US" sz="2000" dirty="0" err="1"/>
              <a:t>when</a:t>
            </a:r>
            <a:r>
              <a:rPr lang="lt-LT" altLang="en-US" sz="2000" dirty="0"/>
              <a:t> </a:t>
            </a:r>
            <a:r>
              <a:rPr lang="en-US" altLang="en-US" sz="2000" dirty="0"/>
              <a:t>child and psychologist are in our Support Centre and participate in an interview here while other participants gather in </a:t>
            </a:r>
            <a:r>
              <a:rPr lang="lt-LT" altLang="en-US" sz="2000" dirty="0" err="1"/>
              <a:t>the</a:t>
            </a:r>
            <a:r>
              <a:rPr lang="en-US" altLang="en-US" sz="2000" dirty="0"/>
              <a:t> courtroom somewhere else. </a:t>
            </a:r>
            <a:endParaRPr lang="lt-LT" altLang="en-US" sz="2000" dirty="0"/>
          </a:p>
          <a:p>
            <a:pPr algn="just"/>
            <a:endParaRPr lang="lt-LT" altLang="en-US" sz="2000" dirty="0"/>
          </a:p>
          <a:p>
            <a:pPr algn="just"/>
            <a:r>
              <a:rPr lang="en-US" altLang="en-US" sz="2000" dirty="0"/>
              <a:t>In this case interview is conducted via video conference. </a:t>
            </a:r>
            <a:endParaRPr lang="lt-LT" altLang="en-US" sz="2000" dirty="0"/>
          </a:p>
          <a:p>
            <a:pPr algn="just"/>
            <a:endParaRPr lang="lt-LT" altLang="en-US" sz="2000" dirty="0"/>
          </a:p>
          <a:p>
            <a:pPr algn="just"/>
            <a:r>
              <a:rPr lang="lt-LT" altLang="en-US" sz="2000" dirty="0"/>
              <a:t>It </a:t>
            </a:r>
            <a:r>
              <a:rPr lang="lt-LT" altLang="en-US" sz="2000" dirty="0" err="1"/>
              <a:t>is</a:t>
            </a:r>
            <a:r>
              <a:rPr lang="lt-LT" altLang="en-US" sz="2000" dirty="0"/>
              <a:t> </a:t>
            </a:r>
            <a:r>
              <a:rPr lang="en-US" altLang="en-US" sz="2000" dirty="0"/>
              <a:t>the most popular in the Support Centre.</a:t>
            </a:r>
            <a:endParaRPr lang="lt-LT" altLang="en-US" sz="2000" dirty="0"/>
          </a:p>
        </p:txBody>
      </p:sp>
      <p:pic>
        <p:nvPicPr>
          <p:cNvPr id="29700" name="Paveikslėlis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" t="44749" r="-398" b="9050"/>
          <a:stretch>
            <a:fillRect/>
          </a:stretch>
        </p:blipFill>
        <p:spPr>
          <a:xfrm>
            <a:off x="533400" y="2276475"/>
            <a:ext cx="3656013" cy="2992438"/>
          </a:xfrm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6013" cy="490537"/>
          </a:xfrm>
        </p:spPr>
        <p:txBody>
          <a:bodyPr/>
          <a:lstStyle/>
          <a:p>
            <a:pPr algn="ctr"/>
            <a:r>
              <a:rPr lang="lt-LT" altLang="lt-LT" sz="2400" b="1">
                <a:solidFill>
                  <a:schemeClr val="tx1"/>
                </a:solidFill>
              </a:rPr>
              <a:t>C</a:t>
            </a:r>
            <a:r>
              <a:rPr lang="en-US" altLang="lt-LT" sz="2400" b="1">
                <a:solidFill>
                  <a:schemeClr val="tx1"/>
                </a:solidFill>
              </a:rPr>
              <a:t>hild-friendly interviewing room</a:t>
            </a:r>
            <a:endParaRPr lang="en-GB" altLang="lt-LT" sz="2400" b="1"/>
          </a:p>
        </p:txBody>
      </p:sp>
      <p:sp>
        <p:nvSpPr>
          <p:cNvPr id="30723" name="Turinio vietos rezervavimo ženklas 3"/>
          <p:cNvSpPr>
            <a:spLocks noGrp="1" noChangeArrowheads="1"/>
          </p:cNvSpPr>
          <p:nvPr>
            <p:ph sz="half" idx="2"/>
          </p:nvPr>
        </p:nvSpPr>
        <p:spPr>
          <a:xfrm>
            <a:off x="4267200" y="1152525"/>
            <a:ext cx="3657600" cy="5491163"/>
          </a:xfrm>
        </p:spPr>
        <p:txBody>
          <a:bodyPr/>
          <a:lstStyle/>
          <a:p>
            <a:pPr>
              <a:buFontTx/>
              <a:buChar char="-"/>
            </a:pPr>
            <a:r>
              <a:rPr lang="en-US" altLang="en-US" sz="1800" dirty="0"/>
              <a:t>Small, cozy, informal and as neutral as possible</a:t>
            </a:r>
            <a:r>
              <a:rPr lang="lt-LT" altLang="en-US" sz="1800" dirty="0"/>
              <a:t>;</a:t>
            </a:r>
          </a:p>
          <a:p>
            <a:pPr>
              <a:buFontTx/>
              <a:buChar char="-"/>
            </a:pPr>
            <a:r>
              <a:rPr lang="en-US" sz="1800" dirty="0"/>
              <a:t>Ensures intimacy through sound-proof doors</a:t>
            </a:r>
            <a:r>
              <a:rPr lang="lt-LT" sz="1800" dirty="0"/>
              <a:t>;</a:t>
            </a:r>
          </a:p>
          <a:p>
            <a:pPr>
              <a:buFontTx/>
              <a:buChar char="-"/>
            </a:pPr>
            <a:r>
              <a:rPr lang="en-US" sz="1800" dirty="0"/>
              <a:t>Ensures the feeling of privacy and meets children's needs</a:t>
            </a:r>
            <a:r>
              <a:rPr lang="lt-LT" sz="1800" dirty="0"/>
              <a:t>;</a:t>
            </a:r>
          </a:p>
          <a:p>
            <a:pPr marL="0" indent="0">
              <a:buNone/>
            </a:pPr>
            <a:endParaRPr lang="lt-LT" sz="1800" dirty="0"/>
          </a:p>
          <a:p>
            <a:pPr>
              <a:buFontTx/>
              <a:buChar char="-"/>
            </a:pPr>
            <a:r>
              <a:rPr lang="en-US" sz="1800" dirty="0"/>
              <a:t>There is also possibility to make audio and video recordings of the interview</a:t>
            </a:r>
            <a:r>
              <a:rPr lang="lt-LT" sz="1800" dirty="0"/>
              <a:t>. </a:t>
            </a:r>
            <a:endParaRPr lang="lt-LT" altLang="en-US" sz="1800" dirty="0"/>
          </a:p>
          <a:p>
            <a:pPr>
              <a:buFontTx/>
              <a:buChar char="-"/>
            </a:pPr>
            <a:endParaRPr lang="en-GB" altLang="lt-LT" sz="1800" dirty="0"/>
          </a:p>
        </p:txBody>
      </p:sp>
      <p:pic>
        <p:nvPicPr>
          <p:cNvPr id="30724" name="Turinio vietos rezervavimo ženklas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5095" b="28557"/>
          <a:stretch>
            <a:fillRect/>
          </a:stretch>
        </p:blipFill>
        <p:spPr>
          <a:xfrm>
            <a:off x="7092950" y="4508500"/>
            <a:ext cx="1700213" cy="2057400"/>
          </a:xfrm>
        </p:spPr>
      </p:pic>
      <p:pic>
        <p:nvPicPr>
          <p:cNvPr id="30725" name="Content Placeholder 3" descr="IMG_66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1165225"/>
            <a:ext cx="37401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urinio vietos rezervavimo ženklas 8">
            <a:extLst>
              <a:ext uri="{FF2B5EF4-FFF2-40B4-BE49-F238E27FC236}">
                <a16:creationId xmlns:a16="http://schemas.microsoft.com/office/drawing/2014/main" xmlns="" id="{F042BF16-F501-4B9E-9A74-ABCE381C37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5650" y="2852738"/>
            <a:ext cx="3656013" cy="2620962"/>
          </a:xfrm>
        </p:spPr>
        <p:txBody>
          <a:bodyPr/>
          <a:lstStyle/>
          <a:p>
            <a:pPr marL="0" indent="0">
              <a:buFont typeface="Times New Roman" pitchFamily="18" charset="0"/>
              <a:buNone/>
              <a:defRPr/>
            </a:pPr>
            <a:r>
              <a:rPr lang="lt-LT" b="1" dirty="0" err="1"/>
              <a:t>Preparation</a:t>
            </a:r>
            <a:r>
              <a:rPr lang="lt-LT" b="1" dirty="0"/>
              <a:t> </a:t>
            </a:r>
            <a:r>
              <a:rPr lang="lt-LT" b="1" dirty="0" err="1"/>
              <a:t>for</a:t>
            </a:r>
            <a:r>
              <a:rPr lang="lt-LT" b="1" dirty="0"/>
              <a:t> </a:t>
            </a:r>
            <a:r>
              <a:rPr lang="lt-LT" b="1" dirty="0" err="1"/>
              <a:t>the</a:t>
            </a:r>
            <a:r>
              <a:rPr lang="lt-LT" b="1" dirty="0"/>
              <a:t> </a:t>
            </a:r>
            <a:r>
              <a:rPr lang="lt-LT" b="1" dirty="0" err="1"/>
              <a:t>forensic</a:t>
            </a:r>
            <a:r>
              <a:rPr lang="lt-LT" b="1" dirty="0"/>
              <a:t> </a:t>
            </a:r>
            <a:r>
              <a:rPr lang="lt-LT" b="1" dirty="0" err="1"/>
              <a:t>interview</a:t>
            </a:r>
            <a:endParaRPr lang="en-GB" b="1" dirty="0"/>
          </a:p>
          <a:p>
            <a:pPr>
              <a:defRPr/>
            </a:pPr>
            <a:endParaRPr lang="en-GB" dirty="0"/>
          </a:p>
        </p:txBody>
      </p:sp>
      <p:pic>
        <p:nvPicPr>
          <p:cNvPr id="31747" name="Paveikslėlis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746250"/>
            <a:ext cx="2576512" cy="457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436563"/>
            <a:ext cx="7466013" cy="417512"/>
          </a:xfrm>
        </p:spPr>
        <p:txBody>
          <a:bodyPr/>
          <a:lstStyle/>
          <a:p>
            <a:pPr algn="ctr"/>
            <a:r>
              <a:rPr lang="lt-LT" altLang="lt-LT" sz="3200" b="1">
                <a:solidFill>
                  <a:schemeClr val="tx1"/>
                </a:solidFill>
              </a:rPr>
              <a:t>T</a:t>
            </a:r>
            <a:r>
              <a:rPr lang="en-US" altLang="lt-LT" sz="3200" b="1">
                <a:solidFill>
                  <a:schemeClr val="tx1"/>
                </a:solidFill>
              </a:rPr>
              <a:t>he time of the interview </a:t>
            </a:r>
            <a:endParaRPr lang="en-GB" altLang="lt-LT" b="1"/>
          </a:p>
        </p:txBody>
      </p:sp>
      <p:sp>
        <p:nvSpPr>
          <p:cNvPr id="32771" name="Turinio vietos rezervavimo ženklas 3">
            <a:extLst>
              <a:ext uri="{FF2B5EF4-FFF2-40B4-BE49-F238E27FC236}">
                <a16:creationId xmlns:a16="http://schemas.microsoft.com/office/drawing/2014/main" xmlns="" id="{EBFB82CE-449F-4BBB-B9D7-1B2DBD67D71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3779912" y="1916832"/>
            <a:ext cx="4143375" cy="316768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defRPr/>
            </a:pPr>
            <a:r>
              <a:rPr lang="lt-LT" altLang="en-US" dirty="0"/>
              <a:t>T</a:t>
            </a:r>
            <a:r>
              <a:rPr lang="en-US" altLang="en-US" dirty="0"/>
              <a:t>he time of the interview depends on the child:</a:t>
            </a:r>
          </a:p>
          <a:p>
            <a:pPr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en-US" dirty="0"/>
              <a:t>interests, </a:t>
            </a:r>
          </a:p>
          <a:p>
            <a:pPr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en-US" dirty="0"/>
              <a:t>age, </a:t>
            </a:r>
          </a:p>
          <a:p>
            <a:pPr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en-US" dirty="0"/>
              <a:t>stage of development. </a:t>
            </a:r>
            <a:endParaRPr lang="lt-LT" altLang="en-US" dirty="0"/>
          </a:p>
          <a:p>
            <a:pPr marL="0" indent="0">
              <a:spcAft>
                <a:spcPts val="1200"/>
              </a:spcAft>
              <a:buFont typeface="Times New Roman" pitchFamily="18" charset="0"/>
              <a:buNone/>
              <a:defRPr/>
            </a:pPr>
            <a:endParaRPr lang="lt-LT" altLang="en-US" dirty="0"/>
          </a:p>
          <a:p>
            <a:pPr marL="0" indent="0">
              <a:buFont typeface="Times New Roman" pitchFamily="18" charset="0"/>
              <a:buNone/>
              <a:defRPr/>
            </a:pPr>
            <a:endParaRPr lang="en-GB" altLang="lt-LT" dirty="0"/>
          </a:p>
        </p:txBody>
      </p:sp>
      <p:pic>
        <p:nvPicPr>
          <p:cNvPr id="32772" name="Turinio vietos rezervavimo ženklas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3075" y="1352550"/>
            <a:ext cx="2740025" cy="4872038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6013" cy="994122"/>
          </a:xfrm>
        </p:spPr>
        <p:txBody>
          <a:bodyPr/>
          <a:lstStyle/>
          <a:p>
            <a:pPr algn="ctr"/>
            <a:r>
              <a:rPr lang="lt-LT" b="1" dirty="0" err="1">
                <a:solidFill>
                  <a:schemeClr val="tx1"/>
                </a:solidFill>
              </a:rPr>
              <a:t>Time</a:t>
            </a:r>
            <a:r>
              <a:rPr lang="lt-LT" b="1" dirty="0">
                <a:solidFill>
                  <a:schemeClr val="tx1"/>
                </a:solidFill>
              </a:rPr>
              <a:t> </a:t>
            </a:r>
            <a:r>
              <a:rPr lang="lt-LT" b="1" dirty="0" err="1">
                <a:solidFill>
                  <a:schemeClr val="tx1"/>
                </a:solidFill>
              </a:rPr>
              <a:t>when</a:t>
            </a:r>
            <a:r>
              <a:rPr lang="lt-LT" b="1" dirty="0">
                <a:solidFill>
                  <a:schemeClr val="tx1"/>
                </a:solidFill>
              </a:rPr>
              <a:t> </a:t>
            </a:r>
            <a:r>
              <a:rPr lang="lt-LT" b="1" dirty="0" err="1">
                <a:solidFill>
                  <a:schemeClr val="tx1"/>
                </a:solidFill>
              </a:rPr>
              <a:t>the</a:t>
            </a:r>
            <a:r>
              <a:rPr lang="lt-LT" b="1" dirty="0">
                <a:solidFill>
                  <a:schemeClr val="tx1"/>
                </a:solidFill>
              </a:rPr>
              <a:t> </a:t>
            </a:r>
            <a:r>
              <a:rPr lang="lt-LT" b="1" dirty="0" err="1">
                <a:solidFill>
                  <a:schemeClr val="tx1"/>
                </a:solidFill>
              </a:rPr>
              <a:t>interview</a:t>
            </a:r>
            <a:r>
              <a:rPr lang="lt-LT" b="1" dirty="0">
                <a:solidFill>
                  <a:schemeClr val="tx1"/>
                </a:solidFill>
              </a:rPr>
              <a:t> </a:t>
            </a:r>
            <a:r>
              <a:rPr lang="lt-LT" b="1" dirty="0" err="1">
                <a:solidFill>
                  <a:schemeClr val="tx1"/>
                </a:solidFill>
              </a:rPr>
              <a:t>can</a:t>
            </a:r>
            <a:r>
              <a:rPr lang="lt-LT" b="1" dirty="0">
                <a:solidFill>
                  <a:schemeClr val="tx1"/>
                </a:solidFill>
              </a:rPr>
              <a:t> be </a:t>
            </a:r>
            <a:r>
              <a:rPr lang="lt-LT" b="1" dirty="0" err="1">
                <a:solidFill>
                  <a:schemeClr val="tx1"/>
                </a:solidFill>
              </a:rPr>
              <a:t>done</a:t>
            </a:r>
            <a:endParaRPr lang="lt-LT" b="1" dirty="0">
              <a:solidFill>
                <a:schemeClr val="tx1"/>
              </a:solidFill>
            </a:endParaRPr>
          </a:p>
        </p:txBody>
      </p:sp>
      <p:sp>
        <p:nvSpPr>
          <p:cNvPr id="6" name="Turinio vietos rezervavimo ženklas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altLang="en-US" dirty="0"/>
              <a:t>Support Centre is open 24/7</a:t>
            </a:r>
            <a:r>
              <a:rPr lang="lt-LT" altLang="en-US" dirty="0"/>
              <a:t>;</a:t>
            </a:r>
          </a:p>
          <a:p>
            <a:pPr marL="0" indent="0">
              <a:buNone/>
            </a:pPr>
            <a:endParaRPr lang="lt-LT" altLang="en-US" dirty="0"/>
          </a:p>
          <a:p>
            <a:pPr>
              <a:buFontTx/>
              <a:buChar char="-"/>
            </a:pPr>
            <a:r>
              <a:rPr lang="lt-LT" altLang="en-US" dirty="0"/>
              <a:t>B</a:t>
            </a:r>
            <a:r>
              <a:rPr lang="en-US" altLang="en-US" dirty="0" err="1"/>
              <a:t>ased</a:t>
            </a:r>
            <a:r>
              <a:rPr lang="en-US" altLang="en-US" dirty="0"/>
              <a:t> on the General Prosecutor recommendations</a:t>
            </a:r>
            <a:r>
              <a:rPr lang="lt-LT" altLang="en-US" dirty="0"/>
              <a:t> i</a:t>
            </a:r>
            <a:r>
              <a:rPr lang="en-US" altLang="en-US" dirty="0" err="1"/>
              <a:t>nterviews</a:t>
            </a:r>
            <a:r>
              <a:rPr lang="en-US" altLang="en-US" dirty="0"/>
              <a:t> are usually conducted during day-time</a:t>
            </a:r>
            <a:r>
              <a:rPr lang="lt-LT" altLang="en-US" dirty="0"/>
              <a:t>;</a:t>
            </a:r>
          </a:p>
          <a:p>
            <a:pPr>
              <a:buFontTx/>
              <a:buChar char="-"/>
            </a:pPr>
            <a:endParaRPr lang="lt-LT" altLang="en-US" dirty="0"/>
          </a:p>
          <a:p>
            <a:pPr>
              <a:buFontTx/>
              <a:buChar char="-"/>
            </a:pPr>
            <a:r>
              <a:rPr lang="lt-LT" altLang="en-US" dirty="0" err="1"/>
              <a:t>Emergency</a:t>
            </a:r>
            <a:r>
              <a:rPr lang="lt-LT" altLang="en-US" dirty="0"/>
              <a:t> </a:t>
            </a:r>
            <a:r>
              <a:rPr lang="lt-LT" altLang="en-US" dirty="0" err="1"/>
              <a:t>cases</a:t>
            </a:r>
            <a:r>
              <a:rPr lang="lt-LT" altLang="en-US" dirty="0"/>
              <a:t>.</a:t>
            </a:r>
            <a:r>
              <a:rPr lang="en-US" altLang="en-US" dirty="0"/>
              <a:t> </a:t>
            </a:r>
            <a:endParaRPr lang="lt-LT" altLang="en-US" dirty="0"/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222941513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Pavadinimas 1"/>
          <p:cNvSpPr>
            <a:spLocks noGrp="1" noChangeArrowheads="1"/>
          </p:cNvSpPr>
          <p:nvPr>
            <p:ph type="title"/>
          </p:nvPr>
        </p:nvSpPr>
        <p:spPr>
          <a:xfrm>
            <a:off x="611188" y="385763"/>
            <a:ext cx="7466012" cy="739775"/>
          </a:xfrm>
        </p:spPr>
        <p:txBody>
          <a:bodyPr/>
          <a:lstStyle/>
          <a:p>
            <a:pPr algn="ctr"/>
            <a:r>
              <a:rPr lang="en-US" altLang="en-US" b="1">
                <a:solidFill>
                  <a:schemeClr val="tx1"/>
                </a:solidFill>
              </a:rPr>
              <a:t>Information about the child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xmlns="" id="{903A8133-9992-45B5-939B-ED601F27B2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dirty="0"/>
              <a:t>The psychologist must prepare before each forensic interview</a:t>
            </a:r>
            <a:endParaRPr lang="lt-LT" dirty="0"/>
          </a:p>
          <a:p>
            <a:pPr>
              <a:spcAft>
                <a:spcPts val="1200"/>
              </a:spcAft>
              <a:defRPr/>
            </a:pPr>
            <a:r>
              <a:rPr lang="lt-LT" dirty="0"/>
              <a:t>I</a:t>
            </a:r>
            <a:r>
              <a:rPr lang="en-US" dirty="0"/>
              <a:t>n this step all the accessible information regarding the child and the case is gathered. </a:t>
            </a:r>
            <a:endParaRPr lang="lt-LT" dirty="0"/>
          </a:p>
          <a:p>
            <a:pPr>
              <a:spcAft>
                <a:spcPts val="1200"/>
              </a:spcAft>
              <a:defRPr/>
            </a:pPr>
            <a:r>
              <a:rPr lang="lt-LT" dirty="0" err="1"/>
              <a:t>Importance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en-US" dirty="0"/>
              <a:t>interagency collaboration</a:t>
            </a:r>
            <a:r>
              <a:rPr lang="lt-LT" dirty="0"/>
              <a:t>;</a:t>
            </a:r>
          </a:p>
          <a:p>
            <a:pPr>
              <a:spcAft>
                <a:spcPts val="1200"/>
              </a:spcAft>
              <a:defRPr/>
            </a:pPr>
            <a:r>
              <a:rPr lang="en-US" dirty="0"/>
              <a:t>Psychologist who will be conducting the interview has to arrange all the details of the interview and a child’s condition beforehand with the pre-trial investigator or the prosecutor. </a:t>
            </a:r>
            <a:endParaRPr lang="lt-LT" dirty="0"/>
          </a:p>
          <a:p>
            <a:pPr>
              <a:defRPr/>
            </a:pPr>
            <a:endParaRPr lang="lt-LT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398463"/>
            <a:ext cx="7466013" cy="870297"/>
          </a:xfrm>
        </p:spPr>
        <p:txBody>
          <a:bodyPr/>
          <a:lstStyle/>
          <a:p>
            <a:pPr algn="ctr"/>
            <a:r>
              <a:rPr lang="lt-LT" altLang="en-US" b="1" dirty="0" err="1">
                <a:solidFill>
                  <a:schemeClr val="tx1"/>
                </a:solidFill>
              </a:rPr>
              <a:t>How</a:t>
            </a:r>
            <a:r>
              <a:rPr lang="lt-LT" altLang="en-US" b="1" dirty="0">
                <a:solidFill>
                  <a:schemeClr val="tx1"/>
                </a:solidFill>
              </a:rPr>
              <a:t> to </a:t>
            </a:r>
            <a:r>
              <a:rPr lang="lt-LT" altLang="en-US" b="1" dirty="0" err="1">
                <a:solidFill>
                  <a:schemeClr val="tx1"/>
                </a:solidFill>
              </a:rPr>
              <a:t>prepare</a:t>
            </a:r>
            <a:r>
              <a:rPr lang="lt-LT" altLang="en-US" b="1" dirty="0">
                <a:solidFill>
                  <a:schemeClr val="tx1"/>
                </a:solidFill>
              </a:rPr>
              <a:t> </a:t>
            </a:r>
            <a:r>
              <a:rPr lang="lt-LT" altLang="en-US" b="1" dirty="0" err="1">
                <a:solidFill>
                  <a:schemeClr val="tx1"/>
                </a:solidFill>
              </a:rPr>
              <a:t>child</a:t>
            </a:r>
            <a:r>
              <a:rPr lang="lt-LT" altLang="en-US" b="1" dirty="0">
                <a:solidFill>
                  <a:schemeClr val="tx1"/>
                </a:solidFill>
              </a:rPr>
              <a:t> </a:t>
            </a:r>
            <a:r>
              <a:rPr lang="lt-LT" altLang="en-US" b="1" dirty="0" err="1">
                <a:solidFill>
                  <a:schemeClr val="tx1"/>
                </a:solidFill>
              </a:rPr>
              <a:t>for</a:t>
            </a:r>
            <a:r>
              <a:rPr lang="lt-LT" altLang="en-US" b="1" dirty="0">
                <a:solidFill>
                  <a:schemeClr val="tx1"/>
                </a:solidFill>
              </a:rPr>
              <a:t> </a:t>
            </a:r>
            <a:r>
              <a:rPr lang="lt-LT" altLang="en-US" b="1" dirty="0" err="1">
                <a:solidFill>
                  <a:schemeClr val="tx1"/>
                </a:solidFill>
              </a:rPr>
              <a:t>the</a:t>
            </a:r>
            <a:r>
              <a:rPr lang="lt-LT" altLang="en-US" b="1" dirty="0">
                <a:solidFill>
                  <a:schemeClr val="tx1"/>
                </a:solidFill>
              </a:rPr>
              <a:t> </a:t>
            </a:r>
            <a:r>
              <a:rPr lang="lt-LT" altLang="en-US" b="1" dirty="0" err="1">
                <a:solidFill>
                  <a:schemeClr val="tx1"/>
                </a:solidFill>
              </a:rPr>
              <a:t>forensic</a:t>
            </a:r>
            <a:r>
              <a:rPr lang="lt-LT" altLang="en-US" b="1" dirty="0">
                <a:solidFill>
                  <a:schemeClr val="tx1"/>
                </a:solidFill>
              </a:rPr>
              <a:t> </a:t>
            </a:r>
            <a:r>
              <a:rPr lang="lt-LT" altLang="en-US" b="1" dirty="0" err="1">
                <a:solidFill>
                  <a:schemeClr val="tx1"/>
                </a:solidFill>
              </a:rPr>
              <a:t>interview</a:t>
            </a:r>
            <a:endParaRPr lang="en-US" altLang="en-US" b="1" dirty="0">
              <a:solidFill>
                <a:schemeClr val="tx1"/>
              </a:solidFill>
            </a:endParaRPr>
          </a:p>
        </p:txBody>
      </p:sp>
      <p:pic>
        <p:nvPicPr>
          <p:cNvPr id="34819" name="Turinio vietos rezervavimo ženklas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1341438"/>
            <a:ext cx="2740025" cy="4319587"/>
          </a:xfrm>
        </p:spPr>
      </p:pic>
      <p:sp>
        <p:nvSpPr>
          <p:cNvPr id="34820" name="Turinio vietos rezervavimo ženklas 3"/>
          <p:cNvSpPr>
            <a:spLocks noGrp="1" noChangeArrowheads="1"/>
          </p:cNvSpPr>
          <p:nvPr>
            <p:ph sz="half" idx="2"/>
          </p:nvPr>
        </p:nvSpPr>
        <p:spPr>
          <a:xfrm>
            <a:off x="3348038" y="1341438"/>
            <a:ext cx="4575175" cy="4872037"/>
          </a:xfrm>
        </p:spPr>
        <p:txBody>
          <a:bodyPr/>
          <a:lstStyle/>
          <a:p>
            <a:r>
              <a:rPr lang="lt-LT" altLang="lt-LT" sz="1800" dirty="0"/>
              <a:t>I</a:t>
            </a:r>
            <a:r>
              <a:rPr lang="en-US" altLang="lt-LT" sz="1800" dirty="0"/>
              <a:t>t is important to prepare the child for the interview. </a:t>
            </a:r>
            <a:endParaRPr lang="lt-LT" altLang="lt-LT" sz="1800" dirty="0"/>
          </a:p>
          <a:p>
            <a:r>
              <a:rPr lang="en-US" altLang="lt-LT" sz="1800" dirty="0"/>
              <a:t>Sometimes psychologist has to spend 1-2 days to prepare the child, to help them to deal with all of their emotions, because it’s not easy to reveal the facts about the experienced harm. </a:t>
            </a:r>
            <a:endParaRPr lang="lt-LT" altLang="lt-LT" sz="1800" dirty="0"/>
          </a:p>
          <a:p>
            <a:r>
              <a:rPr lang="en-US" altLang="lt-LT" sz="1800" dirty="0"/>
              <a:t>Psychologist explains everything to a child about the process, their rights, </a:t>
            </a:r>
            <a:r>
              <a:rPr lang="lt-LT" altLang="lt-LT" sz="1800" dirty="0" err="1"/>
              <a:t>and</a:t>
            </a:r>
            <a:r>
              <a:rPr lang="lt-LT" altLang="lt-LT" sz="1800" dirty="0"/>
              <a:t> </a:t>
            </a:r>
            <a:r>
              <a:rPr lang="en-US" altLang="lt-LT" sz="1800" dirty="0"/>
              <a:t>how everything will be going on. </a:t>
            </a:r>
            <a:endParaRPr lang="lt-LT" altLang="lt-LT" sz="1800" dirty="0"/>
          </a:p>
          <a:p>
            <a:r>
              <a:rPr lang="en-US" altLang="lt-LT" sz="1800" dirty="0"/>
              <a:t>Psychologist answers to any questions the child have related to pending interview. </a:t>
            </a:r>
            <a:endParaRPr lang="lt-LT" altLang="lt-LT" sz="1800" dirty="0"/>
          </a:p>
          <a:p>
            <a:r>
              <a:rPr lang="lt-LT" altLang="lt-LT" sz="1800" dirty="0" err="1"/>
              <a:t>Before</a:t>
            </a:r>
            <a:r>
              <a:rPr lang="lt-LT" altLang="lt-LT" sz="1800" dirty="0"/>
              <a:t> </a:t>
            </a:r>
            <a:r>
              <a:rPr lang="lt-LT" altLang="lt-LT" sz="1800" dirty="0" err="1"/>
              <a:t>interview</a:t>
            </a:r>
            <a:r>
              <a:rPr lang="lt-LT" altLang="lt-LT" sz="1800" dirty="0"/>
              <a:t> </a:t>
            </a:r>
            <a:r>
              <a:rPr lang="lt-LT" altLang="lt-LT" sz="1800" dirty="0" err="1"/>
              <a:t>camera</a:t>
            </a:r>
            <a:r>
              <a:rPr lang="lt-LT" altLang="lt-LT" sz="1800" dirty="0"/>
              <a:t> </a:t>
            </a:r>
            <a:r>
              <a:rPr lang="lt-LT" altLang="lt-LT" sz="1800" dirty="0" err="1"/>
              <a:t>and</a:t>
            </a:r>
            <a:r>
              <a:rPr lang="lt-LT" altLang="lt-LT" sz="1800" dirty="0"/>
              <a:t> </a:t>
            </a:r>
            <a:r>
              <a:rPr lang="lt-LT" altLang="lt-LT" sz="1800" dirty="0" err="1"/>
              <a:t>ear</a:t>
            </a:r>
            <a:r>
              <a:rPr lang="lt-LT" altLang="lt-LT" sz="1800" dirty="0"/>
              <a:t> </a:t>
            </a:r>
            <a:r>
              <a:rPr lang="lt-LT" altLang="lt-LT" sz="1800" dirty="0" err="1"/>
              <a:t>prop</a:t>
            </a:r>
            <a:r>
              <a:rPr lang="lt-LT" altLang="lt-LT" sz="1800" dirty="0"/>
              <a:t> are </a:t>
            </a:r>
            <a:r>
              <a:rPr lang="lt-LT" altLang="lt-LT" sz="1800" dirty="0" err="1"/>
              <a:t>shown</a:t>
            </a:r>
            <a:r>
              <a:rPr lang="lt-LT" altLang="lt-LT" sz="1800" dirty="0"/>
              <a:t> </a:t>
            </a:r>
            <a:r>
              <a:rPr lang="lt-LT" altLang="lt-LT" sz="1800" dirty="0" err="1"/>
              <a:t>for</a:t>
            </a:r>
            <a:r>
              <a:rPr lang="lt-LT" altLang="lt-LT" sz="1800" dirty="0"/>
              <a:t> </a:t>
            </a:r>
            <a:r>
              <a:rPr lang="lt-LT" altLang="lt-LT" sz="1800" dirty="0" err="1"/>
              <a:t>the</a:t>
            </a:r>
            <a:r>
              <a:rPr lang="lt-LT" altLang="lt-LT" sz="1800" dirty="0"/>
              <a:t> </a:t>
            </a:r>
            <a:r>
              <a:rPr lang="lt-LT" altLang="lt-LT" sz="1800" dirty="0" err="1"/>
              <a:t>child</a:t>
            </a:r>
            <a:r>
              <a:rPr lang="lt-LT" altLang="lt-LT" sz="1800" dirty="0"/>
              <a:t>. </a:t>
            </a:r>
          </a:p>
          <a:p>
            <a:endParaRPr lang="lt-LT" altLang="lt-LT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Pavadinimas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6013" cy="490537"/>
          </a:xfrm>
        </p:spPr>
        <p:txBody>
          <a:bodyPr/>
          <a:lstStyle/>
          <a:p>
            <a:pPr algn="ctr"/>
            <a:r>
              <a:rPr lang="en-US" altLang="en-US" sz="3200" b="1" dirty="0">
                <a:solidFill>
                  <a:schemeClr val="tx1"/>
                </a:solidFill>
              </a:rPr>
              <a:t>The interviewing psychologist has to (be):</a:t>
            </a:r>
            <a:endParaRPr lang="en-US" altLang="en-US" b="1" dirty="0">
              <a:solidFill>
                <a:schemeClr val="tx1"/>
              </a:solidFill>
            </a:endParaRPr>
          </a:p>
        </p:txBody>
      </p:sp>
      <p:pic>
        <p:nvPicPr>
          <p:cNvPr id="35843" name="Turinio vietos rezervavimo ženklas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1196975"/>
            <a:ext cx="2846388" cy="5059363"/>
          </a:xfrm>
        </p:spPr>
      </p:pic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xmlns="" id="{C7D41B99-89E2-4DF1-A2C8-0C840C44B6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9475" y="1198563"/>
            <a:ext cx="4502150" cy="5062537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altLang="en-US" sz="1800" dirty="0"/>
              <a:t>Warm and supportive</a:t>
            </a:r>
            <a:r>
              <a:rPr lang="lt-LT" altLang="en-US" sz="1800" dirty="0"/>
              <a:t>;</a:t>
            </a:r>
          </a:p>
          <a:p>
            <a:pPr>
              <a:spcAft>
                <a:spcPts val="600"/>
              </a:spcAft>
            </a:pPr>
            <a:r>
              <a:rPr lang="en-US" altLang="en-US" sz="1800" dirty="0"/>
              <a:t>Neutral in tone</a:t>
            </a:r>
            <a:r>
              <a:rPr lang="lt-LT" altLang="en-US" sz="1800" dirty="0"/>
              <a:t>;</a:t>
            </a:r>
          </a:p>
          <a:p>
            <a:pPr>
              <a:spcAft>
                <a:spcPts val="600"/>
              </a:spcAft>
            </a:pPr>
            <a:r>
              <a:rPr lang="lt-LT" altLang="en-US" sz="1800" dirty="0"/>
              <a:t>U</a:t>
            </a:r>
            <a:r>
              <a:rPr lang="en-US" altLang="en-US" sz="1800" dirty="0"/>
              <a:t>se of developmentally appropriate language</a:t>
            </a:r>
            <a:r>
              <a:rPr lang="lt-LT" altLang="en-US" sz="1800" dirty="0"/>
              <a:t>;</a:t>
            </a:r>
          </a:p>
          <a:p>
            <a:pPr>
              <a:spcAft>
                <a:spcPts val="600"/>
              </a:spcAft>
            </a:pPr>
            <a:r>
              <a:rPr lang="en-US" altLang="en-US" sz="1800" dirty="0"/>
              <a:t>Respectful</a:t>
            </a:r>
            <a:r>
              <a:rPr lang="lt-LT" altLang="en-US" sz="1800" dirty="0"/>
              <a:t>;</a:t>
            </a:r>
          </a:p>
          <a:p>
            <a:pPr>
              <a:spcAft>
                <a:spcPts val="600"/>
              </a:spcAft>
            </a:pPr>
            <a:r>
              <a:rPr lang="en-US" altLang="en-US" sz="1800" dirty="0"/>
              <a:t>Listen without interruption</a:t>
            </a:r>
            <a:r>
              <a:rPr lang="lt-LT" altLang="en-US" sz="1800" dirty="0"/>
              <a:t>;</a:t>
            </a:r>
          </a:p>
          <a:p>
            <a:pPr>
              <a:spcAft>
                <a:spcPts val="600"/>
              </a:spcAft>
            </a:pPr>
            <a:r>
              <a:rPr lang="en-US" altLang="en-US" sz="1800" dirty="0"/>
              <a:t>Avoid specific questions</a:t>
            </a:r>
            <a:r>
              <a:rPr lang="lt-LT" altLang="en-US" sz="1800" dirty="0"/>
              <a:t>;</a:t>
            </a:r>
          </a:p>
          <a:p>
            <a:pPr>
              <a:spcAft>
                <a:spcPts val="600"/>
              </a:spcAft>
            </a:pPr>
            <a:r>
              <a:rPr lang="en-US" altLang="en-US" sz="1800" dirty="0"/>
              <a:t>Keep questions as open as possible</a:t>
            </a:r>
            <a:r>
              <a:rPr lang="lt-LT" altLang="en-US" sz="1800" dirty="0"/>
              <a:t>;</a:t>
            </a:r>
          </a:p>
          <a:p>
            <a:pPr>
              <a:spcAft>
                <a:spcPts val="600"/>
              </a:spcAft>
            </a:pPr>
            <a:r>
              <a:rPr lang="en-US" altLang="en-US" sz="1800" dirty="0"/>
              <a:t>Seeking clarifications of child terms</a:t>
            </a:r>
            <a:r>
              <a:rPr lang="lt-LT" altLang="en-US" sz="1800" dirty="0"/>
              <a:t>.</a:t>
            </a:r>
            <a:endParaRPr lang="lt-LT" sz="1800" dirty="0"/>
          </a:p>
          <a:p>
            <a:pPr marL="0">
              <a:buNone/>
              <a:defRPr/>
            </a:pPr>
            <a:r>
              <a:rPr lang="en-US" sz="1800" dirty="0"/>
              <a:t>When the interview is over, the psychologist provides aftercare for the child so they can calm down and recover psychologically.</a:t>
            </a:r>
            <a:endParaRPr lang="lt-LT" sz="1800" dirty="0"/>
          </a:p>
          <a:p>
            <a:pPr>
              <a:defRPr/>
            </a:pPr>
            <a:endParaRPr lang="lt-LT" sz="1800" dirty="0"/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tx1"/>
                </a:solidFill>
              </a:rPr>
              <a:t>The main goals of the </a:t>
            </a:r>
            <a:r>
              <a:rPr lang="lt-LT" altLang="en-US" dirty="0" err="1">
                <a:solidFill>
                  <a:schemeClr val="tx1"/>
                </a:solidFill>
              </a:rPr>
              <a:t>Support</a:t>
            </a:r>
            <a:r>
              <a:rPr lang="lt-LT" altLang="en-US" dirty="0">
                <a:solidFill>
                  <a:schemeClr val="tx1"/>
                </a:solidFill>
              </a:rPr>
              <a:t> C</a:t>
            </a:r>
            <a:r>
              <a:rPr lang="en-US" altLang="en-US" dirty="0">
                <a:solidFill>
                  <a:schemeClr val="tx1"/>
                </a:solidFill>
              </a:rPr>
              <a:t>entre</a:t>
            </a:r>
            <a:r>
              <a:rPr lang="lt-LT" altLang="en-US" dirty="0">
                <a:solidFill>
                  <a:schemeClr val="tx1"/>
                </a:solidFill>
              </a:rPr>
              <a:t> are:</a:t>
            </a:r>
            <a:br>
              <a:rPr lang="lt-LT" altLang="en-US" dirty="0">
                <a:solidFill>
                  <a:schemeClr val="tx1"/>
                </a:solidFill>
              </a:rPr>
            </a:br>
            <a:endParaRPr lang="lt-LT" alt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0B365E2-5256-44A7-ABED-C73F3BB01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268413"/>
            <a:ext cx="7466012" cy="4872037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dirty="0"/>
              <a:t>Lessen the negative effects on the child after the</a:t>
            </a:r>
            <a:r>
              <a:rPr lang="lt-LT" dirty="0"/>
              <a:t> </a:t>
            </a:r>
            <a:r>
              <a:rPr lang="en-US" dirty="0"/>
              <a:t>abuse</a:t>
            </a:r>
            <a:r>
              <a:rPr lang="lt-LT" dirty="0"/>
              <a:t>;</a:t>
            </a:r>
          </a:p>
          <a:p>
            <a:pPr>
              <a:buFont typeface="Arial" pitchFamily="34" charset="0"/>
              <a:buChar char="•"/>
              <a:defRPr/>
            </a:pPr>
            <a:endParaRPr lang="lt-LT" dirty="0"/>
          </a:p>
          <a:p>
            <a:pPr>
              <a:buFont typeface="Arial" pitchFamily="34" charset="0"/>
              <a:buChar char="•"/>
              <a:defRPr/>
            </a:pPr>
            <a:r>
              <a:rPr lang="en-US" dirty="0"/>
              <a:t>To create and ensure safe environment for child</a:t>
            </a:r>
            <a:r>
              <a:rPr lang="lt-LT" dirty="0"/>
              <a:t>ren</a:t>
            </a:r>
            <a:r>
              <a:rPr lang="en-US" dirty="0"/>
              <a:t>, where they</a:t>
            </a:r>
            <a:r>
              <a:rPr lang="lt-LT" dirty="0"/>
              <a:t> </a:t>
            </a:r>
            <a:r>
              <a:rPr lang="en-US" dirty="0"/>
              <a:t>would</a:t>
            </a:r>
            <a:r>
              <a:rPr lang="lt-LT" dirty="0"/>
              <a:t> </a:t>
            </a:r>
            <a:r>
              <a:rPr lang="en-US" dirty="0"/>
              <a:t>receive</a:t>
            </a:r>
            <a:r>
              <a:rPr lang="lt-LT" dirty="0"/>
              <a:t> </a:t>
            </a:r>
            <a:r>
              <a:rPr lang="en-US" dirty="0"/>
              <a:t>all the help</a:t>
            </a:r>
            <a:r>
              <a:rPr lang="lt-LT" dirty="0"/>
              <a:t> </a:t>
            </a:r>
            <a:r>
              <a:rPr lang="en-US" dirty="0"/>
              <a:t>they</a:t>
            </a:r>
            <a:r>
              <a:rPr lang="lt-LT" dirty="0"/>
              <a:t> </a:t>
            </a:r>
            <a:r>
              <a:rPr lang="en-US" dirty="0"/>
              <a:t>need from different specialists under the same roof</a:t>
            </a:r>
            <a:r>
              <a:rPr lang="lt-LT" dirty="0"/>
              <a:t>;</a:t>
            </a:r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  <a:p>
            <a:pPr>
              <a:buFont typeface="Arial" pitchFamily="34" charset="0"/>
              <a:buChar char="•"/>
              <a:defRPr/>
            </a:pPr>
            <a:r>
              <a:rPr lang="en-US" dirty="0"/>
              <a:t>To promote child friendly</a:t>
            </a:r>
            <a:r>
              <a:rPr lang="lt-LT" dirty="0"/>
              <a:t> </a:t>
            </a:r>
            <a:r>
              <a:rPr lang="en-US" dirty="0"/>
              <a:t>approach</a:t>
            </a:r>
            <a:r>
              <a:rPr lang="lt-LT" dirty="0"/>
              <a:t> </a:t>
            </a:r>
            <a:r>
              <a:rPr lang="en-US" dirty="0"/>
              <a:t>and environment;</a:t>
            </a:r>
            <a:endParaRPr lang="lt-LT" dirty="0"/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  <a:p>
            <a:pPr>
              <a:buFont typeface="Arial" pitchFamily="34" charset="0"/>
              <a:buChar char="•"/>
              <a:defRPr/>
            </a:pPr>
            <a:r>
              <a:rPr lang="en-US" dirty="0"/>
              <a:t>To promote multidisciplinary and interagency service</a:t>
            </a:r>
            <a:r>
              <a:rPr lang="lt-LT" dirty="0"/>
              <a:t>;</a:t>
            </a:r>
          </a:p>
          <a:p>
            <a:pPr marL="0" indent="0">
              <a:buFont typeface="Times New Roman" pitchFamily="18" charset="0"/>
              <a:buNone/>
              <a:defRPr/>
            </a:pPr>
            <a:endParaRPr lang="lt-LT" dirty="0"/>
          </a:p>
          <a:p>
            <a:pPr>
              <a:buFont typeface="Arial" pitchFamily="34" charset="0"/>
              <a:buChar char="•"/>
              <a:defRPr/>
            </a:pPr>
            <a:r>
              <a:rPr lang="lt-LT" dirty="0"/>
              <a:t>To </a:t>
            </a:r>
            <a:r>
              <a:rPr lang="en-US" dirty="0"/>
              <a:t>ensure high professional standard</a:t>
            </a:r>
            <a:r>
              <a:rPr lang="lt-LT" dirty="0"/>
              <a:t>s.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611188" y="263054"/>
            <a:ext cx="82296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SzPct val="100000"/>
            </a:pPr>
            <a:r>
              <a:rPr lang="lt-LT" altLang="lt-LT" sz="3000" b="1" dirty="0">
                <a:solidFill>
                  <a:srgbClr val="000000"/>
                </a:solidFill>
                <a:latin typeface="Calibri" pitchFamily="34" charset="0"/>
              </a:rPr>
              <a:t>CONTACT INFORMATION</a:t>
            </a:r>
          </a:p>
        </p:txBody>
      </p:sp>
      <p:sp>
        <p:nvSpPr>
          <p:cNvPr id="43011" name="Text Box 2"/>
          <p:cNvSpPr txBox="1">
            <a:spLocks noChangeArrowheads="1"/>
          </p:cNvSpPr>
          <p:nvPr/>
        </p:nvSpPr>
        <p:spPr bwMode="auto">
          <a:xfrm>
            <a:off x="457200" y="1341438"/>
            <a:ext cx="8229600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73050" indent="-271463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00"/>
              </a:spcBef>
              <a:buSzPct val="70000"/>
            </a:pPr>
            <a:r>
              <a:rPr lang="lt-LT" altLang="lt-LT" sz="2200" dirty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lt-LT" altLang="lt-LT" sz="2200" dirty="0">
                <a:solidFill>
                  <a:srgbClr val="000000"/>
                </a:solidFill>
                <a:latin typeface="Calibri" pitchFamily="34" charset="0"/>
              </a:rPr>
            </a:br>
            <a:endParaRPr lang="lt-LT" altLang="lt-LT" sz="2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87203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SzPct val="70000"/>
              <a:buNone/>
            </a:pPr>
            <a:r>
              <a:rPr lang="lt-LT" altLang="lt-LT" sz="2000" dirty="0">
                <a:latin typeface="Calibri" pitchFamily="34" charset="0"/>
              </a:rPr>
              <a:t>E-</a:t>
            </a:r>
            <a:r>
              <a:rPr lang="lt-LT" altLang="lt-LT" sz="2000" dirty="0" err="1">
                <a:latin typeface="Calibri" pitchFamily="34" charset="0"/>
              </a:rPr>
              <a:t>mail</a:t>
            </a:r>
            <a:r>
              <a:rPr lang="lt-LT" altLang="lt-LT" sz="2000" dirty="0">
                <a:latin typeface="Calibri" pitchFamily="34" charset="0"/>
              </a:rPr>
              <a:t> </a:t>
            </a:r>
            <a:r>
              <a:rPr lang="lt-LT" altLang="lt-LT" sz="2000" dirty="0" err="1">
                <a:latin typeface="Calibri" pitchFamily="34" charset="0"/>
              </a:rPr>
              <a:t>address</a:t>
            </a:r>
            <a:r>
              <a:rPr lang="lt-LT" altLang="lt-LT" sz="2000" dirty="0">
                <a:latin typeface="Calibri" pitchFamily="34" charset="0"/>
              </a:rPr>
              <a:t>:</a:t>
            </a:r>
          </a:p>
          <a:p>
            <a:pPr marL="0" indent="0" eaLnBrk="1" hangingPunct="1">
              <a:lnSpc>
                <a:spcPct val="90000"/>
              </a:lnSpc>
              <a:buSzPct val="70000"/>
              <a:buNone/>
            </a:pPr>
            <a:r>
              <a:rPr lang="lt-LT" altLang="lt-LT" sz="2000" dirty="0" err="1">
                <a:solidFill>
                  <a:schemeClr val="tx1"/>
                </a:solidFill>
                <a:latin typeface="Calibri" pitchFamily="34" charset="0"/>
                <a:hlinkClick r:id="rId3"/>
              </a:rPr>
              <a:t>info@uzuoveja.lt</a:t>
            </a:r>
            <a:r>
              <a:rPr lang="lt-LT" altLang="lt-LT" sz="2000" dirty="0">
                <a:solidFill>
                  <a:schemeClr val="tx1"/>
                </a:solidFill>
                <a:latin typeface="Calibri" pitchFamily="34" charset="0"/>
              </a:rPr>
              <a:t> </a:t>
            </a:r>
            <a:br>
              <a:rPr lang="lt-LT" altLang="lt-LT" sz="2000" dirty="0">
                <a:solidFill>
                  <a:schemeClr val="tx1"/>
                </a:solidFill>
                <a:latin typeface="Calibri" pitchFamily="34" charset="0"/>
              </a:rPr>
            </a:br>
            <a:r>
              <a:rPr lang="lt-LT" altLang="lt-LT" sz="2000" dirty="0">
                <a:latin typeface="Calibri" pitchFamily="34" charset="0"/>
              </a:rPr>
              <a:t/>
            </a:r>
            <a:br>
              <a:rPr lang="lt-LT" altLang="lt-LT" sz="2000" dirty="0">
                <a:latin typeface="Calibri" pitchFamily="34" charset="0"/>
              </a:rPr>
            </a:br>
            <a:r>
              <a:rPr lang="lt-LT" altLang="lt-LT" sz="2000" dirty="0" err="1" smtClean="0">
                <a:latin typeface="Calibri" pitchFamily="34" charset="0"/>
              </a:rPr>
              <a:t>Phone</a:t>
            </a:r>
            <a:r>
              <a:rPr lang="lt-LT" altLang="lt-LT" sz="2000" dirty="0" smtClean="0">
                <a:latin typeface="Calibri" pitchFamily="34" charset="0"/>
              </a:rPr>
              <a:t> </a:t>
            </a:r>
            <a:r>
              <a:rPr lang="lt-LT" altLang="lt-LT" sz="2000" dirty="0" err="1">
                <a:latin typeface="Calibri" pitchFamily="34" charset="0"/>
              </a:rPr>
              <a:t>numbers</a:t>
            </a:r>
            <a:r>
              <a:rPr lang="lt-LT" altLang="lt-LT" sz="2000" dirty="0">
                <a:latin typeface="Calibri" pitchFamily="34" charset="0"/>
              </a:rPr>
              <a:t>:</a:t>
            </a:r>
            <a:br>
              <a:rPr lang="lt-LT" altLang="lt-LT" sz="2000" dirty="0">
                <a:latin typeface="Calibri" pitchFamily="34" charset="0"/>
              </a:rPr>
            </a:br>
            <a:endParaRPr lang="lt-LT" altLang="lt-LT" sz="2000" dirty="0">
              <a:latin typeface="Calibri" pitchFamily="34" charset="0"/>
            </a:endParaRPr>
          </a:p>
          <a:p>
            <a:pPr marL="0" indent="0" eaLnBrk="1" hangingPunct="1">
              <a:lnSpc>
                <a:spcPct val="90000"/>
              </a:lnSpc>
              <a:buSzPct val="70000"/>
              <a:buNone/>
            </a:pPr>
            <a:r>
              <a:rPr lang="lt-LT" altLang="lt-LT" sz="2000" dirty="0">
                <a:latin typeface="Calibri" pitchFamily="34" charset="0"/>
              </a:rPr>
              <a:t>Gytė </a:t>
            </a:r>
            <a:r>
              <a:rPr lang="lt-LT" altLang="lt-LT" sz="2000" dirty="0" err="1" smtClean="0">
                <a:latin typeface="Calibri" pitchFamily="34" charset="0"/>
              </a:rPr>
              <a:t>Bėkštienė</a:t>
            </a:r>
            <a:r>
              <a:rPr lang="lt-LT" altLang="lt-LT" sz="2000" dirty="0" smtClean="0">
                <a:latin typeface="Calibri" pitchFamily="34" charset="0"/>
              </a:rPr>
              <a:t> + </a:t>
            </a:r>
            <a:r>
              <a:rPr lang="lt-LT" altLang="lt-LT" sz="2000" dirty="0" smtClean="0">
                <a:latin typeface="Calibri" pitchFamily="34" charset="0"/>
              </a:rPr>
              <a:t>370 </a:t>
            </a:r>
            <a:r>
              <a:rPr lang="lt-LT" altLang="lt-LT" sz="2000" dirty="0" smtClean="0">
                <a:latin typeface="Calibri" pitchFamily="34" charset="0"/>
              </a:rPr>
              <a:t>678 </a:t>
            </a:r>
            <a:r>
              <a:rPr lang="lt-LT" altLang="lt-LT" sz="2000" dirty="0">
                <a:latin typeface="Calibri" pitchFamily="34" charset="0"/>
              </a:rPr>
              <a:t>24965, </a:t>
            </a:r>
            <a:r>
              <a:rPr lang="lt-LT" altLang="lt-LT" sz="2000" dirty="0" err="1">
                <a:latin typeface="Calibri" pitchFamily="34" charset="0"/>
              </a:rPr>
              <a:t>Director</a:t>
            </a:r>
            <a:r>
              <a:rPr lang="lt-LT" altLang="lt-LT" sz="2000" dirty="0">
                <a:latin typeface="Calibri" pitchFamily="34" charset="0"/>
              </a:rPr>
              <a:t/>
            </a:r>
            <a:br>
              <a:rPr lang="lt-LT" altLang="lt-LT" sz="2000" dirty="0">
                <a:latin typeface="Calibri" pitchFamily="34" charset="0"/>
              </a:rPr>
            </a:br>
            <a:r>
              <a:rPr lang="lt-LT" altLang="lt-LT" sz="2000" dirty="0">
                <a:latin typeface="Calibri" pitchFamily="34" charset="0"/>
              </a:rPr>
              <a:t/>
            </a:r>
            <a:br>
              <a:rPr lang="lt-LT" altLang="lt-LT" sz="2000" dirty="0">
                <a:latin typeface="Calibri" pitchFamily="34" charset="0"/>
              </a:rPr>
            </a:br>
            <a:r>
              <a:rPr lang="lt-LT" altLang="lt-LT" sz="2000" dirty="0">
                <a:latin typeface="Calibri" pitchFamily="34" charset="0"/>
              </a:rPr>
              <a:t>Lilija </a:t>
            </a:r>
            <a:r>
              <a:rPr lang="lt-LT" altLang="lt-LT" sz="2000" dirty="0" err="1">
                <a:latin typeface="Calibri" pitchFamily="34" charset="0"/>
              </a:rPr>
              <a:t>Skulskienė</a:t>
            </a:r>
            <a:r>
              <a:rPr lang="lt-LT" altLang="lt-LT" sz="2000" dirty="0">
                <a:latin typeface="Calibri" pitchFamily="34" charset="0"/>
              </a:rPr>
              <a:t> </a:t>
            </a:r>
            <a:r>
              <a:rPr lang="lt-LT" altLang="lt-LT" sz="2000" dirty="0" smtClean="0">
                <a:latin typeface="Calibri" pitchFamily="34" charset="0"/>
              </a:rPr>
              <a:t>+ 370 </a:t>
            </a:r>
            <a:r>
              <a:rPr lang="lt-LT" altLang="lt-LT" sz="2000" dirty="0">
                <a:latin typeface="Calibri" pitchFamily="34" charset="0"/>
              </a:rPr>
              <a:t>607 82811, Deputy </a:t>
            </a:r>
            <a:r>
              <a:rPr lang="lt-LT" altLang="lt-LT" sz="2000" dirty="0" err="1">
                <a:latin typeface="Calibri" pitchFamily="34" charset="0"/>
              </a:rPr>
              <a:t>Director</a:t>
            </a:r>
            <a:r>
              <a:rPr lang="lt-LT" altLang="lt-LT" sz="2000" dirty="0">
                <a:latin typeface="Calibri" pitchFamily="34" charset="0"/>
              </a:rPr>
              <a:t> </a:t>
            </a:r>
            <a:br>
              <a:rPr lang="lt-LT" altLang="lt-LT" sz="2000" dirty="0">
                <a:latin typeface="Calibri" pitchFamily="34" charset="0"/>
              </a:rPr>
            </a:br>
            <a:r>
              <a:rPr lang="lt-LT" altLang="lt-LT" sz="2000" dirty="0">
                <a:latin typeface="Calibri" pitchFamily="34" charset="0"/>
              </a:rPr>
              <a:t/>
            </a:r>
            <a:br>
              <a:rPr lang="lt-LT" altLang="lt-LT" sz="2000" dirty="0">
                <a:latin typeface="Calibri" pitchFamily="34" charset="0"/>
              </a:rPr>
            </a:br>
            <a:r>
              <a:rPr lang="lt-LT" altLang="lt-LT" sz="2000" dirty="0">
                <a:latin typeface="Calibri" pitchFamily="34" charset="0"/>
              </a:rPr>
              <a:t>24/7 </a:t>
            </a:r>
            <a:r>
              <a:rPr lang="lt-LT" altLang="lt-LT" sz="2000" dirty="0" err="1">
                <a:latin typeface="Calibri" pitchFamily="34" charset="0"/>
              </a:rPr>
              <a:t>specialists</a:t>
            </a:r>
            <a:r>
              <a:rPr lang="lt-LT" altLang="lt-LT" sz="2000" dirty="0">
                <a:latin typeface="Calibri" pitchFamily="34" charset="0"/>
              </a:rPr>
              <a:t> </a:t>
            </a:r>
            <a:r>
              <a:rPr lang="lt-LT" altLang="lt-LT" sz="2000" dirty="0" smtClean="0">
                <a:latin typeface="Calibri" pitchFamily="34" charset="0"/>
              </a:rPr>
              <a:t>+ 370 </a:t>
            </a:r>
            <a:r>
              <a:rPr lang="lt-LT" altLang="lt-LT" sz="2000" dirty="0">
                <a:latin typeface="Calibri" pitchFamily="34" charset="0"/>
              </a:rPr>
              <a:t>675 19244; </a:t>
            </a:r>
            <a:r>
              <a:rPr lang="lt-LT" altLang="lt-LT" sz="2000" dirty="0" smtClean="0">
                <a:latin typeface="Calibri" pitchFamily="34" charset="0"/>
              </a:rPr>
              <a:t>      </a:t>
            </a:r>
            <a:r>
              <a:rPr lang="lt-LT" altLang="lt-LT" sz="2000" dirty="0" smtClean="0">
                <a:latin typeface="Calibri" pitchFamily="34" charset="0"/>
              </a:rPr>
              <a:t>+ </a:t>
            </a:r>
            <a:r>
              <a:rPr lang="lt-LT" altLang="lt-LT" sz="2000" dirty="0" smtClean="0">
                <a:latin typeface="Calibri" pitchFamily="34" charset="0"/>
              </a:rPr>
              <a:t>370</a:t>
            </a:r>
            <a:r>
              <a:rPr lang="lt-LT" sz="2000" dirty="0" smtClean="0"/>
              <a:t> </a:t>
            </a:r>
            <a:r>
              <a:rPr lang="lt-LT" sz="2000" dirty="0"/>
              <a:t>675 59443</a:t>
            </a:r>
            <a:endParaRPr lang="lt-LT" altLang="lt-LT" sz="2000" dirty="0"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SzPct val="70000"/>
            </a:pPr>
            <a:endParaRPr lang="lt-LT" altLang="lt-LT" sz="2000" dirty="0">
              <a:latin typeface="Calibri" pitchFamily="34" charset="0"/>
            </a:endParaRPr>
          </a:p>
          <a:p>
            <a:pPr marL="0" indent="0" eaLnBrk="1" hangingPunct="1">
              <a:lnSpc>
                <a:spcPct val="90000"/>
              </a:lnSpc>
              <a:buSzPct val="70000"/>
              <a:buNone/>
            </a:pPr>
            <a:r>
              <a:rPr lang="lt-LT" altLang="lt-LT" sz="2000" dirty="0" err="1">
                <a:latin typeface="Calibri" pitchFamily="34" charset="0"/>
              </a:rPr>
              <a:t>Psychologists</a:t>
            </a:r>
            <a:r>
              <a:rPr lang="lt-LT" altLang="lt-LT" sz="2000" dirty="0">
                <a:latin typeface="Calibri" pitchFamily="34" charset="0"/>
              </a:rPr>
              <a:t> </a:t>
            </a:r>
            <a:r>
              <a:rPr lang="lt-LT" altLang="lt-LT" sz="2000" dirty="0" smtClean="0">
                <a:latin typeface="Calibri" pitchFamily="34" charset="0"/>
              </a:rPr>
              <a:t>+ 370 618 </a:t>
            </a:r>
            <a:r>
              <a:rPr lang="lt-LT" altLang="lt-LT" sz="2000" dirty="0">
                <a:latin typeface="Calibri" pitchFamily="34" charset="0"/>
              </a:rPr>
              <a:t>77520; </a:t>
            </a:r>
            <a:r>
              <a:rPr lang="lt-LT" altLang="lt-LT" sz="2000" dirty="0" smtClean="0">
                <a:latin typeface="Calibri" pitchFamily="34" charset="0"/>
              </a:rPr>
              <a:t>+ 370 600 </a:t>
            </a:r>
            <a:r>
              <a:rPr lang="lt-LT" altLang="lt-LT" sz="2000" dirty="0">
                <a:latin typeface="Calibri" pitchFamily="34" charset="0"/>
              </a:rPr>
              <a:t>75189</a:t>
            </a:r>
            <a:r>
              <a:rPr lang="lt-LT" altLang="lt-LT" dirty="0">
                <a:latin typeface="Calibri" pitchFamily="34" charset="0"/>
              </a:rPr>
              <a:t/>
            </a:r>
            <a:br>
              <a:rPr lang="lt-LT" altLang="lt-LT" dirty="0">
                <a:latin typeface="Calibri" pitchFamily="34" charset="0"/>
              </a:rPr>
            </a:br>
            <a:endParaRPr lang="lt-LT" altLang="lt-LT" dirty="0">
              <a:latin typeface="Calibri" pitchFamily="34" charset="0"/>
            </a:endParaRPr>
          </a:p>
          <a:p>
            <a:endParaRPr lang="lt-LT" dirty="0"/>
          </a:p>
        </p:txBody>
      </p:sp>
      <p:pic>
        <p:nvPicPr>
          <p:cNvPr id="10" name="Turinio vietos rezervavimo ženklas 9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18" t="-1313" r="19849"/>
          <a:stretch/>
        </p:blipFill>
        <p:spPr>
          <a:xfrm>
            <a:off x="4572000" y="1947947"/>
            <a:ext cx="3657600" cy="357170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atrinktos\IMG_66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195" name="Title 1"/>
          <p:cNvSpPr>
            <a:spLocks noGrp="1" noChangeArrowheads="1"/>
          </p:cNvSpPr>
          <p:nvPr>
            <p:ph type="title"/>
          </p:nvPr>
        </p:nvSpPr>
        <p:spPr>
          <a:xfrm>
            <a:off x="428625" y="928688"/>
            <a:ext cx="7466013" cy="1141412"/>
          </a:xfrm>
        </p:spPr>
        <p:txBody>
          <a:bodyPr/>
          <a:lstStyle/>
          <a:p>
            <a:r>
              <a:rPr lang="en-US" altLang="lt-LT" sz="3600" b="1">
                <a:solidFill>
                  <a:schemeClr val="tx1"/>
                </a:solidFill>
              </a:rPr>
              <a:t>Who are providers of the</a:t>
            </a:r>
            <a:r>
              <a:rPr lang="lt-LT" altLang="lt-LT" sz="3600" b="1">
                <a:solidFill>
                  <a:schemeClr val="tx1"/>
                </a:solidFill>
              </a:rPr>
              <a:t> </a:t>
            </a:r>
            <a:r>
              <a:rPr lang="en-US" altLang="lt-LT" sz="3600" b="1">
                <a:solidFill>
                  <a:schemeClr val="tx1"/>
                </a:solidFill>
              </a:rPr>
              <a:t>Support Centre's services?</a:t>
            </a:r>
            <a:endParaRPr lang="en-US" altLang="lt-LT" sz="3600" b="1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859713" cy="490537"/>
          </a:xfrm>
        </p:spPr>
        <p:txBody>
          <a:bodyPr/>
          <a:lstStyle/>
          <a:p>
            <a:pPr algn="ctr"/>
            <a:r>
              <a:rPr lang="lt-LT" altLang="lt-LT" sz="4800"/>
              <a:t/>
            </a:r>
            <a:br>
              <a:rPr lang="lt-LT" altLang="lt-LT" sz="4800"/>
            </a:br>
            <a:endParaRPr lang="lt-LT" altLang="lt-LT">
              <a:solidFill>
                <a:schemeClr val="tx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4B38924-0EA9-49F7-B741-A93745D44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14813" y="785813"/>
            <a:ext cx="4102100" cy="5564187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altLang="lt-LT" sz="2000" dirty="0"/>
              <a:t>Children from birth to 18 years who:</a:t>
            </a:r>
            <a:endParaRPr lang="lt-LT" altLang="lt-LT" sz="2000" dirty="0"/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altLang="lt-LT" sz="1700" dirty="0"/>
              <a:t>Are suspected</a:t>
            </a:r>
            <a:r>
              <a:rPr lang="lt-LT" altLang="lt-LT" sz="1700" dirty="0"/>
              <a:t> to be</a:t>
            </a:r>
            <a:r>
              <a:rPr lang="en-US" altLang="lt-LT" sz="1700" dirty="0"/>
              <a:t> victims of sexual abuse</a:t>
            </a:r>
            <a:r>
              <a:rPr lang="lt-LT" altLang="lt-LT" sz="1700" dirty="0"/>
              <a:t>;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lt-LT" altLang="lt-LT" sz="1700" dirty="0"/>
              <a:t>Are </a:t>
            </a:r>
            <a:r>
              <a:rPr lang="en-US" altLang="lt-LT" sz="1700" dirty="0"/>
              <a:t>victims</a:t>
            </a:r>
            <a:r>
              <a:rPr lang="lt-LT" altLang="lt-LT" sz="1700" dirty="0"/>
              <a:t> </a:t>
            </a:r>
            <a:r>
              <a:rPr lang="en-US" altLang="lt-LT" sz="1700" dirty="0"/>
              <a:t>of</a:t>
            </a:r>
            <a:r>
              <a:rPr lang="lt-LT" altLang="lt-LT" sz="1700" dirty="0"/>
              <a:t> </a:t>
            </a:r>
            <a:r>
              <a:rPr lang="en-US" altLang="lt-LT" sz="1700" dirty="0"/>
              <a:t>sexual</a:t>
            </a:r>
            <a:r>
              <a:rPr lang="lt-LT" altLang="lt-LT" sz="1700" dirty="0"/>
              <a:t> </a:t>
            </a:r>
            <a:r>
              <a:rPr lang="en-US" altLang="lt-LT" sz="1700" dirty="0"/>
              <a:t>abuse</a:t>
            </a:r>
            <a:r>
              <a:rPr lang="lt-LT" altLang="lt-LT" sz="1700" dirty="0"/>
              <a:t> (</a:t>
            </a:r>
            <a:r>
              <a:rPr lang="en-US" altLang="lt-LT" sz="1700" dirty="0"/>
              <a:t>proven</a:t>
            </a:r>
            <a:r>
              <a:rPr lang="lt-LT" altLang="lt-LT" sz="1700" dirty="0"/>
              <a:t> </a:t>
            </a:r>
            <a:r>
              <a:rPr lang="en-US" altLang="lt-LT" sz="1700" dirty="0"/>
              <a:t>by</a:t>
            </a:r>
            <a:r>
              <a:rPr lang="lt-LT" altLang="lt-LT" sz="1700" dirty="0"/>
              <a:t> </a:t>
            </a:r>
            <a:r>
              <a:rPr lang="en-US" altLang="lt-LT" sz="1700" dirty="0"/>
              <a:t>the</a:t>
            </a:r>
            <a:r>
              <a:rPr lang="lt-LT" altLang="lt-LT" sz="1700" dirty="0"/>
              <a:t> </a:t>
            </a:r>
            <a:r>
              <a:rPr lang="en-US" altLang="lt-LT" sz="1700" dirty="0"/>
              <a:t>court</a:t>
            </a:r>
            <a:r>
              <a:rPr lang="lt-LT" altLang="lt-LT" sz="1700" dirty="0"/>
              <a:t>);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lt-LT" altLang="lt-LT" sz="1700" dirty="0"/>
              <a:t>Are </a:t>
            </a:r>
            <a:r>
              <a:rPr lang="en-US" altLang="lt-LT" sz="1700" dirty="0"/>
              <a:t>suspected</a:t>
            </a:r>
            <a:r>
              <a:rPr lang="lt-LT" altLang="lt-LT" sz="1700" dirty="0"/>
              <a:t> to be </a:t>
            </a:r>
            <a:r>
              <a:rPr lang="en-US" altLang="lt-LT" sz="1700" dirty="0"/>
              <a:t>an</a:t>
            </a:r>
            <a:r>
              <a:rPr lang="lt-LT" altLang="lt-LT" sz="1700" dirty="0"/>
              <a:t> </a:t>
            </a:r>
            <a:r>
              <a:rPr lang="en-US" altLang="lt-LT" sz="1700" dirty="0"/>
              <a:t>abusers</a:t>
            </a:r>
            <a:r>
              <a:rPr lang="lt-LT" altLang="lt-LT" sz="1700" dirty="0"/>
              <a:t> </a:t>
            </a:r>
            <a:r>
              <a:rPr lang="en-US" altLang="lt-LT" sz="1700" dirty="0"/>
              <a:t>themselves; 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endParaRPr lang="lt-LT" altLang="lt-LT" sz="1700" dirty="0"/>
          </a:p>
          <a:p>
            <a:pPr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altLang="lt-LT" sz="2000" dirty="0"/>
              <a:t>Family members of abused</a:t>
            </a:r>
            <a:r>
              <a:rPr lang="lt-LT" altLang="lt-LT" sz="2000" dirty="0"/>
              <a:t> </a:t>
            </a:r>
            <a:r>
              <a:rPr lang="en-US" altLang="lt-LT" sz="2000" dirty="0"/>
              <a:t>child;</a:t>
            </a:r>
            <a:endParaRPr lang="lt-LT" altLang="lt-LT" sz="2000" dirty="0"/>
          </a:p>
          <a:p>
            <a:pPr eaLnBrk="1" hangingPunct="1">
              <a:spcBef>
                <a:spcPct val="0"/>
              </a:spcBef>
              <a:buFontTx/>
              <a:buChar char="-"/>
              <a:defRPr/>
            </a:pPr>
            <a:endParaRPr lang="lt-LT" altLang="lt-LT" sz="2300" dirty="0"/>
          </a:p>
          <a:p>
            <a:pPr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altLang="lt-LT" sz="2000" dirty="0"/>
              <a:t>Specialists</a:t>
            </a:r>
            <a:r>
              <a:rPr lang="lt-LT" altLang="lt-LT" sz="2000" dirty="0"/>
              <a:t> </a:t>
            </a:r>
            <a:r>
              <a:rPr lang="en-US" altLang="lt-LT" sz="2000" dirty="0"/>
              <a:t>who</a:t>
            </a:r>
            <a:r>
              <a:rPr lang="lt-LT" altLang="lt-LT" sz="2000" dirty="0"/>
              <a:t> are </a:t>
            </a:r>
            <a:r>
              <a:rPr lang="en-US" altLang="lt-LT" sz="2000" dirty="0"/>
              <a:t>working</a:t>
            </a:r>
            <a:r>
              <a:rPr lang="lt-LT" altLang="lt-LT" sz="2000" dirty="0"/>
              <a:t> </a:t>
            </a:r>
            <a:r>
              <a:rPr lang="en-US" altLang="lt-LT" sz="2000" dirty="0"/>
              <a:t>with</a:t>
            </a:r>
            <a:r>
              <a:rPr lang="lt-LT" altLang="lt-LT" sz="2000" dirty="0"/>
              <a:t> </a:t>
            </a:r>
            <a:r>
              <a:rPr lang="en-US" altLang="lt-LT" sz="2000" dirty="0"/>
              <a:t>children</a:t>
            </a:r>
            <a:r>
              <a:rPr lang="lt-LT" altLang="lt-LT" sz="2000" dirty="0"/>
              <a:t> (</a:t>
            </a:r>
            <a:r>
              <a:rPr lang="en-US" altLang="lt-LT" sz="2000" dirty="0"/>
              <a:t>such</a:t>
            </a:r>
            <a:r>
              <a:rPr lang="lt-LT" altLang="lt-LT" sz="2000" dirty="0"/>
              <a:t> </a:t>
            </a:r>
            <a:r>
              <a:rPr lang="en-US" altLang="lt-LT" sz="2000" dirty="0"/>
              <a:t>as</a:t>
            </a:r>
            <a:r>
              <a:rPr lang="lt-LT" altLang="lt-LT" sz="2000" dirty="0"/>
              <a:t> </a:t>
            </a:r>
            <a:r>
              <a:rPr lang="en-US" altLang="lt-LT" sz="2000" dirty="0"/>
              <a:t>social workers, child</a:t>
            </a:r>
            <a:r>
              <a:rPr lang="lt-LT" altLang="lt-LT" sz="2000" dirty="0"/>
              <a:t> </a:t>
            </a:r>
            <a:r>
              <a:rPr lang="en-US" altLang="lt-LT" sz="2000" dirty="0"/>
              <a:t>protection</a:t>
            </a:r>
            <a:r>
              <a:rPr lang="lt-LT" altLang="lt-LT" sz="2000" dirty="0"/>
              <a:t> </a:t>
            </a:r>
            <a:r>
              <a:rPr lang="en-US" altLang="lt-LT" sz="2000" dirty="0"/>
              <a:t>service</a:t>
            </a:r>
            <a:r>
              <a:rPr lang="lt-LT" altLang="lt-LT" sz="2000" dirty="0"/>
              <a:t> </a:t>
            </a:r>
            <a:r>
              <a:rPr lang="en-US" altLang="lt-LT" sz="2000" dirty="0"/>
              <a:t>specialists, teachers, police</a:t>
            </a:r>
            <a:r>
              <a:rPr lang="lt-LT" altLang="lt-LT" sz="2000" dirty="0"/>
              <a:t> </a:t>
            </a:r>
            <a:r>
              <a:rPr lang="en-US" altLang="lt-LT" sz="2000" dirty="0"/>
              <a:t>officers</a:t>
            </a:r>
            <a:r>
              <a:rPr lang="lt-LT" altLang="lt-LT" sz="2000" dirty="0"/>
              <a:t> </a:t>
            </a:r>
            <a:r>
              <a:rPr lang="en-US" altLang="lt-LT" sz="2000" dirty="0"/>
              <a:t>and</a:t>
            </a:r>
            <a:r>
              <a:rPr lang="lt-LT" altLang="lt-LT" sz="2000" dirty="0"/>
              <a:t> </a:t>
            </a:r>
            <a:r>
              <a:rPr lang="en-US" altLang="lt-LT" sz="2000" dirty="0"/>
              <a:t>others</a:t>
            </a:r>
            <a:r>
              <a:rPr lang="lt-LT" altLang="lt-LT" sz="2000" dirty="0"/>
              <a:t>) </a:t>
            </a:r>
            <a:r>
              <a:rPr lang="en-US" altLang="lt-LT" sz="2000" dirty="0"/>
              <a:t>and</a:t>
            </a:r>
            <a:r>
              <a:rPr lang="lt-LT" altLang="lt-LT" sz="2000" dirty="0"/>
              <a:t> </a:t>
            </a:r>
            <a:r>
              <a:rPr lang="en-US" altLang="lt-LT" sz="2000" dirty="0"/>
              <a:t>need</a:t>
            </a:r>
            <a:r>
              <a:rPr lang="lt-LT" altLang="lt-LT" sz="2000" dirty="0"/>
              <a:t> </a:t>
            </a:r>
            <a:r>
              <a:rPr lang="en-US" altLang="lt-LT" sz="2000" dirty="0"/>
              <a:t>training</a:t>
            </a:r>
            <a:r>
              <a:rPr lang="lt-LT" altLang="lt-LT" sz="2000" dirty="0"/>
              <a:t>.</a:t>
            </a:r>
            <a:endParaRPr lang="en-US" altLang="lt-LT" sz="2000" dirty="0"/>
          </a:p>
          <a:p>
            <a:pPr marL="0" indent="0">
              <a:buFont typeface="Times New Roman" pitchFamily="18" charset="0"/>
              <a:buNone/>
              <a:defRPr/>
            </a:pPr>
            <a:endParaRPr lang="en-US" altLang="en-US" dirty="0"/>
          </a:p>
        </p:txBody>
      </p:sp>
      <p:pic>
        <p:nvPicPr>
          <p:cNvPr id="9220" name="Content Placeholder 6" descr="20171121_1338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85813" y="857250"/>
            <a:ext cx="3071812" cy="5461000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E:\atrinktos\IMG_67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7" name="Title 5"/>
          <p:cNvSpPr>
            <a:spLocks noGrp="1" noChangeArrowheads="1"/>
          </p:cNvSpPr>
          <p:nvPr>
            <p:ph type="title"/>
          </p:nvPr>
        </p:nvSpPr>
        <p:spPr>
          <a:xfrm>
            <a:off x="428625" y="928688"/>
            <a:ext cx="7466013" cy="1141412"/>
          </a:xfrm>
        </p:spPr>
        <p:txBody>
          <a:bodyPr/>
          <a:lstStyle/>
          <a:p>
            <a:r>
              <a:rPr lang="en-US" altLang="lt-LT" sz="3600" b="1">
                <a:solidFill>
                  <a:schemeClr val="tx1"/>
                </a:solidFill>
              </a:rPr>
              <a:t>Who can arrange child arrival to the Support Centre</a:t>
            </a:r>
            <a:r>
              <a:rPr lang="lt-LT" altLang="lt-LT" sz="3600" b="1">
                <a:solidFill>
                  <a:schemeClr val="tx1"/>
                </a:solidFill>
              </a:rPr>
              <a:t>?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56792"/>
            <a:ext cx="3672408" cy="2664296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Pro</a:t>
            </a:r>
            <a:r>
              <a:rPr lang="lt-LT" dirty="0" smtClean="0"/>
              <a:t>s</a:t>
            </a:r>
            <a:r>
              <a:rPr lang="en-US" dirty="0" err="1" smtClean="0"/>
              <a:t>ecutors</a:t>
            </a:r>
            <a:r>
              <a:rPr lang="lt-LT" dirty="0" smtClean="0"/>
              <a:t>;</a:t>
            </a: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Police </a:t>
            </a:r>
            <a:r>
              <a:rPr lang="en-US" dirty="0" smtClean="0"/>
              <a:t>officers</a:t>
            </a:r>
            <a:r>
              <a:rPr lang="lt-LT" dirty="0" smtClean="0"/>
              <a:t>;</a:t>
            </a: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Parents</a:t>
            </a:r>
            <a:r>
              <a:rPr lang="lt-LT" dirty="0" smtClean="0"/>
              <a:t> </a:t>
            </a:r>
            <a:r>
              <a:rPr lang="en-US" altLang="en-US" dirty="0" smtClean="0"/>
              <a:t>/</a:t>
            </a:r>
            <a:r>
              <a:rPr lang="en-US" dirty="0" smtClean="0"/>
              <a:t> </a:t>
            </a:r>
            <a:r>
              <a:rPr lang="en-US" dirty="0" smtClean="0"/>
              <a:t>guardians</a:t>
            </a:r>
            <a:r>
              <a:rPr lang="lt-LT" dirty="0" smtClean="0"/>
              <a:t>;</a:t>
            </a: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Child rights protection service </a:t>
            </a:r>
            <a:r>
              <a:rPr lang="en-US" dirty="0" smtClean="0"/>
              <a:t>specialists</a:t>
            </a:r>
            <a:r>
              <a:rPr lang="lt-LT" dirty="0" smtClean="0"/>
              <a:t>;</a:t>
            </a:r>
            <a:endParaRPr lang="en-US" dirty="0" smtClean="0"/>
          </a:p>
          <a:p>
            <a:endParaRPr lang="lt-LT" dirty="0"/>
          </a:p>
        </p:txBody>
      </p:sp>
      <p:pic>
        <p:nvPicPr>
          <p:cNvPr id="5" name="Picture 2" descr="E:\Nuotraukos\20170516_1347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>
          <a:xfrm>
            <a:off x="467544" y="908720"/>
            <a:ext cx="3728896" cy="2709350"/>
          </a:xfrm>
        </p:spPr>
      </p:pic>
      <p:pic>
        <p:nvPicPr>
          <p:cNvPr id="7" name="Paveikslėlis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3722942" cy="223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IMG_6728"/>
          <p:cNvPicPr>
            <a:picLocks noChangeAspect="1" noChangeArrowheads="1"/>
          </p:cNvPicPr>
          <p:nvPr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itle 1"/>
          <p:cNvSpPr>
            <a:spLocks noGrp="1" noChangeArrowheads="1"/>
          </p:cNvSpPr>
          <p:nvPr>
            <p:ph type="title"/>
          </p:nvPr>
        </p:nvSpPr>
        <p:spPr>
          <a:xfrm>
            <a:off x="357188" y="642938"/>
            <a:ext cx="7466012" cy="1141412"/>
          </a:xfrm>
        </p:spPr>
        <p:txBody>
          <a:bodyPr/>
          <a:lstStyle/>
          <a:p>
            <a:r>
              <a:rPr lang="lt-LT" altLang="lt-LT" sz="3200" b="1">
                <a:solidFill>
                  <a:schemeClr val="tx1"/>
                </a:solidFill>
              </a:rPr>
              <a:t>What kind of services child can get at the Support Centre?</a:t>
            </a:r>
            <a:endParaRPr lang="lt-LT" altLang="lt-LT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39352D5-7ED3-4FB2-8639-382A0F0C9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" y="642938"/>
            <a:ext cx="7466013" cy="4872037"/>
          </a:xfrm>
        </p:spPr>
        <p:txBody>
          <a:bodyPr/>
          <a:lstStyle/>
          <a:p>
            <a:pPr marL="285750" indent="-285750" eaLnBrk="1" hangingPunct="1">
              <a:spcBef>
                <a:spcPct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GB" altLang="lt-LT" dirty="0"/>
              <a:t>Temporary accommodation (for children and their non-violent parents/guardians)</a:t>
            </a:r>
            <a:r>
              <a:rPr lang="lt-LT" altLang="lt-LT" dirty="0"/>
              <a:t>;</a:t>
            </a:r>
            <a:endParaRPr lang="en-GB" altLang="lt-LT" dirty="0"/>
          </a:p>
          <a:p>
            <a:pPr marL="285750" indent="-285750" eaLnBrk="1" hangingPunct="1">
              <a:spcBef>
                <a:spcPct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GB" altLang="lt-LT" dirty="0"/>
              <a:t>Psychological assessment</a:t>
            </a:r>
            <a:r>
              <a:rPr lang="lt-LT" altLang="lt-LT" dirty="0"/>
              <a:t> of the child;</a:t>
            </a:r>
            <a:endParaRPr lang="en-GB" altLang="lt-LT" dirty="0"/>
          </a:p>
          <a:p>
            <a:pPr marL="285750" indent="-285750" eaLnBrk="1" hangingPunct="1">
              <a:spcBef>
                <a:spcPct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GB" altLang="lt-LT" dirty="0"/>
              <a:t>Psychological </a:t>
            </a:r>
            <a:r>
              <a:rPr lang="lt-LT" altLang="lt-LT" dirty="0"/>
              <a:t>counseling;</a:t>
            </a:r>
            <a:endParaRPr lang="en-GB" altLang="lt-LT" dirty="0"/>
          </a:p>
          <a:p>
            <a:pPr marL="285750" indent="-285750" eaLnBrk="1" hangingPunct="1">
              <a:spcBef>
                <a:spcPct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lt-LT" altLang="lt-LT" dirty="0"/>
              <a:t>Provision of long term treatment recommendations;</a:t>
            </a:r>
            <a:endParaRPr lang="en-GB" altLang="lt-LT" dirty="0"/>
          </a:p>
          <a:p>
            <a:pPr marL="285750" indent="-285750" eaLnBrk="1" hangingPunct="1">
              <a:spcBef>
                <a:spcPct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lt-LT" altLang="lt-LT" dirty="0"/>
              <a:t>Forensic medical examination;</a:t>
            </a:r>
            <a:endParaRPr lang="en-GB" altLang="lt-LT" dirty="0"/>
          </a:p>
          <a:p>
            <a:pPr marL="285750" indent="-285750" eaLnBrk="1" hangingPunct="1">
              <a:spcBef>
                <a:spcPct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lt-LT" altLang="lt-LT" dirty="0"/>
              <a:t>Forensic Interviewing;</a:t>
            </a:r>
            <a:endParaRPr lang="en-GB" altLang="lt-LT" dirty="0"/>
          </a:p>
          <a:p>
            <a:pPr marL="285750" indent="-285750" eaLnBrk="1" hangingPunct="1">
              <a:spcBef>
                <a:spcPct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GB" altLang="lt-LT" dirty="0" err="1"/>
              <a:t>Counse</a:t>
            </a:r>
            <a:r>
              <a:rPr lang="lt-LT" altLang="lt-LT" dirty="0"/>
              <a:t>l</a:t>
            </a:r>
            <a:r>
              <a:rPr lang="en-GB" altLang="lt-LT" dirty="0" err="1"/>
              <a:t>ing</a:t>
            </a:r>
            <a:r>
              <a:rPr lang="lt-LT" altLang="lt-LT" dirty="0"/>
              <a:t> of social worker;</a:t>
            </a:r>
          </a:p>
          <a:p>
            <a:pPr>
              <a:buFont typeface="Times New Roman" pitchFamily="18" charset="0"/>
              <a:buNone/>
              <a:defRPr/>
            </a:pPr>
            <a:endParaRPr lang="lt-LT" dirty="0"/>
          </a:p>
        </p:txBody>
      </p:sp>
      <p:pic>
        <p:nvPicPr>
          <p:cNvPr id="14339" name="Picture 2" descr="E:\atrinktos\IMG_67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357688"/>
            <a:ext cx="2857500" cy="211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340" name="Content Placeholder 3" descr="IMG_66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357688"/>
            <a:ext cx="28543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„Office“ tema">
  <a:themeElements>
    <a:clrScheme name="„Office“ te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„Office“ tema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lt-L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lt-L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„Office“ 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„Office“ tem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„Office“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1981</TotalTime>
  <Words>1086</Words>
  <Application>Microsoft Office PowerPoint</Application>
  <PresentationFormat>On-screen Show (4:3)</PresentationFormat>
  <Paragraphs>148</Paragraphs>
  <Slides>30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2_„Office“ tema</vt:lpstr>
      <vt:lpstr>Support Centre for Sexually Abused Children</vt:lpstr>
      <vt:lpstr>Slide 2</vt:lpstr>
      <vt:lpstr>The main goals of the Support Centre are: </vt:lpstr>
      <vt:lpstr>Who are providers of the Support Centre's services?</vt:lpstr>
      <vt:lpstr> </vt:lpstr>
      <vt:lpstr>Who can arrange child arrival to the Support Centre?</vt:lpstr>
      <vt:lpstr>Slide 7</vt:lpstr>
      <vt:lpstr>What kind of services child can get at the Support Centre?</vt:lpstr>
      <vt:lpstr>Slide 9</vt:lpstr>
      <vt:lpstr>Slide 10</vt:lpstr>
      <vt:lpstr>Interagency collaboration (I)</vt:lpstr>
      <vt:lpstr>Interagency collaboration (II)</vt:lpstr>
      <vt:lpstr>Slide 13</vt:lpstr>
      <vt:lpstr>Slide 14</vt:lpstr>
      <vt:lpstr>Slide 15</vt:lpstr>
      <vt:lpstr>Slide 16</vt:lpstr>
      <vt:lpstr>Slide 17</vt:lpstr>
      <vt:lpstr>The main goal of child’s forensic interviews is to:</vt:lpstr>
      <vt:lpstr>Types of forensic interview</vt:lpstr>
      <vt:lpstr>Local forensic interview (I)</vt:lpstr>
      <vt:lpstr>Local forensic interview (II)</vt:lpstr>
      <vt:lpstr>Remote forensic interview</vt:lpstr>
      <vt:lpstr>Child-friendly interviewing room</vt:lpstr>
      <vt:lpstr>Slide 24</vt:lpstr>
      <vt:lpstr>The time of the interview </vt:lpstr>
      <vt:lpstr>Time when the interview can be done</vt:lpstr>
      <vt:lpstr>Information about the child</vt:lpstr>
      <vt:lpstr>How to prepare child for the forensic interview</vt:lpstr>
      <vt:lpstr>The interviewing psychologist has to (be):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Guest</dc:creator>
  <cp:lastModifiedBy>Guest</cp:lastModifiedBy>
  <cp:revision>182</cp:revision>
  <cp:lastPrinted>2017-12-12T14:56:57Z</cp:lastPrinted>
  <dcterms:created xsi:type="dcterms:W3CDTF">2017-10-02T19:18:54Z</dcterms:created>
  <dcterms:modified xsi:type="dcterms:W3CDTF">2017-12-20T21:56:29Z</dcterms:modified>
</cp:coreProperties>
</file>