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8" r:id="rId9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6"/>
    <a:srgbClr val="66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50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Opinions of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Orphan's and Custody Courts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egarding the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auses of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rafficking in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uman </a:t>
            </a:r>
            <a:r>
              <a:rPr lang="lv-LV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eings </a:t>
            </a:r>
            <a:endParaRPr lang="lv-LV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lv-LV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'[Chart in Microsoft Word]Sheet1'!$F$5:$F$19</c:f>
              <c:strCache>
                <c:ptCount val="15"/>
                <c:pt idx="0">
                  <c:v>Indebtedness</c:v>
                </c:pt>
                <c:pt idx="1">
                  <c:v>Other</c:v>
                </c:pt>
                <c:pt idx="2">
                  <c:v>Addictions</c:v>
                </c:pt>
                <c:pt idx="3">
                  <c:v>Lack of information about working abroad</c:v>
                </c:pt>
                <c:pt idx="4">
                  <c:v>Mental health issues</c:v>
                </c:pt>
                <c:pt idx="5">
                  <c:v>Psychoemotional status (low self-esteem, hopelessness)</c:v>
                </c:pt>
                <c:pt idx="6">
                  <c:v>Family issues, lack of support</c:v>
                </c:pt>
                <c:pt idx="7">
                  <c:v>Trust in people</c:v>
                </c:pt>
                <c:pt idx="8">
                  <c:v>Lack of awareness about possible risks</c:v>
                </c:pt>
                <c:pt idx="9">
                  <c:v>Not answered</c:v>
                </c:pt>
                <c:pt idx="10">
                  <c:v>Low income</c:v>
                </c:pt>
                <c:pt idx="11">
                  <c:v>Hope to earn "easy money"</c:v>
                </c:pt>
                <c:pt idx="12">
                  <c:v>Lack of education</c:v>
                </c:pt>
                <c:pt idx="13">
                  <c:v>Unemployement</c:v>
                </c:pt>
                <c:pt idx="14">
                  <c:v>Poor economic situation</c:v>
                </c:pt>
              </c:strCache>
            </c:strRef>
          </c:cat>
          <c:val>
            <c:numRef>
              <c:f>'[Chart in Microsoft Word]Sheet1'!$G$5:$G$19</c:f>
              <c:numCache>
                <c:formatCode>General</c:formatCode>
                <c:ptCount val="15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10</c:v>
                </c:pt>
                <c:pt idx="4">
                  <c:v>15</c:v>
                </c:pt>
                <c:pt idx="5">
                  <c:v>16</c:v>
                </c:pt>
                <c:pt idx="6">
                  <c:v>16</c:v>
                </c:pt>
                <c:pt idx="7">
                  <c:v>16</c:v>
                </c:pt>
                <c:pt idx="8">
                  <c:v>25</c:v>
                </c:pt>
                <c:pt idx="9">
                  <c:v>25</c:v>
                </c:pt>
                <c:pt idx="10">
                  <c:v>27</c:v>
                </c:pt>
                <c:pt idx="11">
                  <c:v>29</c:v>
                </c:pt>
                <c:pt idx="12">
                  <c:v>38</c:v>
                </c:pt>
                <c:pt idx="13">
                  <c:v>48</c:v>
                </c:pt>
                <c:pt idx="14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C2-4768-B5DB-A95C4C028D9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055612415"/>
        <c:axId val="1055612831"/>
      </c:barChart>
      <c:catAx>
        <c:axId val="10556124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1055612831"/>
        <c:crosses val="autoZero"/>
        <c:auto val="1"/>
        <c:lblAlgn val="l"/>
        <c:lblOffset val="100"/>
        <c:noMultiLvlLbl val="0"/>
      </c:catAx>
      <c:valAx>
        <c:axId val="10556128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0556124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 sz="1200" b="0" i="0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Institutions Which Orphan's and Custody Courts Would Notify About the Case of Trafficking in Human Beings</a:t>
            </a:r>
            <a:endParaRPr lang="lv-LV" sz="120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'[Chart 2 in Microsoft Word]Sheet1'!$D$7:$D$26</c:f>
              <c:strCache>
                <c:ptCount val="20"/>
                <c:pt idx="0">
                  <c:v>Hospital, health institution</c:v>
                </c:pt>
                <c:pt idx="1">
                  <c:v>Relatives of the person</c:v>
                </c:pt>
                <c:pt idx="2">
                  <c:v>Municiplaity government</c:v>
                </c:pt>
                <c:pt idx="3">
                  <c:v>Inter-institutional work group of the local municipality</c:v>
                </c:pt>
                <c:pt idx="4">
                  <c:v>International Organization for Migration Office in Latvia</c:v>
                </c:pt>
                <c:pt idx="5">
                  <c:v>Embassy of the state</c:v>
                </c:pt>
                <c:pt idx="6">
                  <c:v>The Prosecution Office</c:v>
                </c:pt>
                <c:pt idx="7">
                  <c:v>State Border Guard</c:v>
                </c:pt>
                <c:pt idx="8">
                  <c:v>Puplic authority's psychologist</c:v>
                </c:pt>
                <c:pt idx="9">
                  <c:v>The Office of Citizenship and Migration Affairs</c:v>
                </c:pt>
                <c:pt idx="10">
                  <c:v>Ministry of the Interior</c:v>
                </c:pt>
                <c:pt idx="11">
                  <c:v>Ministry of Welfare</c:v>
                </c:pt>
                <c:pt idx="12">
                  <c:v>Ombudsman of the Republic of Latvia</c:v>
                </c:pt>
                <c:pt idx="13">
                  <c:v>Ministry of Justice</c:v>
                </c:pt>
                <c:pt idx="14">
                  <c:v>Ministry of Foreign Affairs</c:v>
                </c:pt>
                <c:pt idx="15">
                  <c:v>The State Inspectorate For Protection Of Children's Rights </c:v>
                </c:pt>
                <c:pt idx="16">
                  <c:v>NGOs providing social rehabilitation services</c:v>
                </c:pt>
                <c:pt idx="17">
                  <c:v>Social service of the municipality</c:v>
                </c:pt>
                <c:pt idx="18">
                  <c:v>Not answered</c:v>
                </c:pt>
                <c:pt idx="19">
                  <c:v>The State Police of Latvia</c:v>
                </c:pt>
              </c:strCache>
            </c:strRef>
          </c:cat>
          <c:val>
            <c:numRef>
              <c:f>'[Chart 2 in Microsoft Word]Sheet1'!$E$7:$E$26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8</c:v>
                </c:pt>
                <c:pt idx="16">
                  <c:v>21</c:v>
                </c:pt>
                <c:pt idx="17">
                  <c:v>34</c:v>
                </c:pt>
                <c:pt idx="18">
                  <c:v>48</c:v>
                </c:pt>
                <c:pt idx="19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9E-431C-B92B-6BA309B999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60185343"/>
        <c:axId val="1260188671"/>
      </c:barChart>
      <c:catAx>
        <c:axId val="126018534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lv-LV"/>
          </a:p>
        </c:txPr>
        <c:crossAx val="1260188671"/>
        <c:crosses val="autoZero"/>
        <c:auto val="1"/>
        <c:lblAlgn val="ctr"/>
        <c:lblOffset val="100"/>
        <c:noMultiLvlLbl val="0"/>
      </c:catAx>
      <c:valAx>
        <c:axId val="12601886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2601853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9BE88E97-0F55-4CBE-A166-3733B28661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B4F74EA8-167D-40E6-B3FA-D82CFB1E40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318E1BDC-7450-4E07-B920-E343BB1AF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88B1C8D6-950F-4AB9-8597-2C063ED75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F4A1CCEF-9A45-4D7F-9EF4-EA0C70AFD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8221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AAF6176D-13AD-44B3-BD56-D64996F98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BFD0D07B-FDD1-464D-BBA7-FD664A159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B5479E7B-9855-4D27-84D5-FC8CB0653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7384AF9D-FC51-4E06-AA53-B7315E0B4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DB994F16-8D14-4CAE-B79F-969A67BB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2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EDEE5A1A-57F5-4482-A61E-1F2258277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07E275FF-D0EE-4391-920A-CE4399188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23FE75A5-C322-44BC-8C32-A96173E1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25924E3A-80C7-46AA-988B-9B815134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73B0CA19-5281-497F-96E2-CCCA73AE7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1354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E53A164-7C7E-44A9-88D3-1EAF5CCEC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392081B-9878-4FFF-8EA8-C9B5FDFA8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80C68FF-B48B-46A4-AC91-E5437B8F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22F72FB2-826F-40B7-8C66-D27004CE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3ADE6ACF-ADB6-4BD8-8A41-13618A8E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98650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D3436BAA-D3CC-4A7D-9ECD-3639E7B78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9D9509E0-2DAD-40D7-A2BF-3170673FF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5C736D3D-8E35-4666-86FB-4B653438A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E6F59C07-DE62-436D-9B87-9A14B3E6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F5DE5028-9055-483F-8A15-3EB5614E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370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B320A0B7-71EB-45DE-A0F6-711A5252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8D1F54EB-3EBD-44EA-A4CF-8E99FEA62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98F74751-CCB0-4F4B-93D3-255D9ED6D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A33B0BF-1A44-4A12-B6DB-4572EADDD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0A9507AF-4151-40D1-B069-7C6FEC41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AB93D808-071C-4D26-93A2-737D373B4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180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72D55FF-4FA7-453A-AE31-63F712F7B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64548A4E-39C1-41BC-B905-B7E437C6D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8A98D8E9-1F60-4CB7-BD71-1F7FFDB02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1FCA5B6-DC45-4C24-B7AA-697BF4F28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07D67E05-EDE9-4C57-96B1-323B175516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18B07B28-49D0-48C3-9DBD-E3DA84C67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47AE4805-7A1D-4870-BB3A-011AB360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5FAF9165-B279-4EFB-8F1E-D1FCD1AA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099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23B1F9DB-CE17-4064-A3E9-838B45EF8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655D50AE-099F-492A-AFC4-FA1FCE011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4152B00A-AB26-40AC-A608-96B5E20A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62877C1D-9AD5-4776-9721-94744D715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8554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1AA492F8-05C7-4FA3-871B-19A8696F0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DC308C16-2F83-4535-AC60-2934BAF0A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46A2636B-7C3B-4CD2-8C80-AC27B663A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6684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7F43D7C-0E0C-4145-949C-D5F92E464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BFCE934-2B00-408A-B8FF-996E2330C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9E8D986F-12D6-4026-BC2B-1AFFE8816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0F2B85D0-47E5-490E-BFCB-DE9472D4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4ADC3C3-EC56-42D3-8C98-96CC76D81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A85FD5A8-D930-4F23-B2C6-673E2F523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91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F55BD9A-BDAE-4D4B-83C7-73869B954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34F26EE7-38EA-467E-B3B2-E72A3255C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lv-LV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C28BD50C-B525-4E53-9241-ADA0953EB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E67C61D7-8C7F-4847-A312-9278549B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0B49D7ED-14F0-4DD8-B7CE-5BCDA64E2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61451C2-3956-4B4A-B90A-40FD0793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194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3D5507CC-C80C-4E83-947D-349D58A78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65C5F732-336D-4252-ADB5-79C64870A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319F4863-C0CA-46A8-B91F-EC97F3A97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412F-7713-427E-8BE8-38437244781E}" type="datetimeFigureOut">
              <a:rPr lang="lv-LV" smtClean="0"/>
              <a:t>26.05.2018.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0DD3B1C-ED7C-4606-B82A-FA3833622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4A919216-7CF5-48BC-9F30-AB92C8532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E0187-49D4-4DEB-9069-B22AC5B22EBB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5308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DE1F50-DEBB-4BBD-86F2-A7F693902E79}"/>
              </a:ext>
            </a:extLst>
          </p:cNvPr>
          <p:cNvSpPr txBox="1"/>
          <p:nvPr/>
        </p:nvSpPr>
        <p:spPr>
          <a:xfrm>
            <a:off x="-95002" y="4116042"/>
            <a:ext cx="121920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interests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determination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  <a:endParaRPr lang="lv-LV" sz="4400" dirty="0">
              <a:solidFill>
                <a:srgbClr val="662D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C49DA7-C7F7-45FE-9044-E461B171C7DD}"/>
              </a:ext>
            </a:extLst>
          </p:cNvPr>
          <p:cNvSpPr txBox="1"/>
          <p:nvPr/>
        </p:nvSpPr>
        <p:spPr>
          <a:xfrm>
            <a:off x="83128" y="5663034"/>
            <a:ext cx="1164969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Laura Lapina – Senior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lawyer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Ombudsman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Republic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Latvia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itizen</a:t>
            </a:r>
            <a:r>
              <a:rPr lang="lv-LV" sz="2400" dirty="0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err="1" smtClean="0">
                <a:solidFill>
                  <a:srgbClr val="64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endParaRPr lang="lv-LV" sz="2400" dirty="0">
              <a:solidFill>
                <a:srgbClr val="6464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2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/>
              <a:t>•	children </a:t>
            </a:r>
            <a:r>
              <a:rPr lang="lv-LV" sz="4800" dirty="0" err="1" smtClean="0"/>
              <a:t>in</a:t>
            </a:r>
            <a:r>
              <a:rPr lang="lv-LV" sz="4800" dirty="0" smtClean="0"/>
              <a:t> </a:t>
            </a:r>
            <a:r>
              <a:rPr lang="en-US" sz="4800" dirty="0" smtClean="0"/>
              <a:t>out </a:t>
            </a:r>
            <a:r>
              <a:rPr lang="en-US" sz="4800" dirty="0"/>
              <a:t>of family care</a:t>
            </a:r>
          </a:p>
          <a:p>
            <a:pPr marL="0" indent="0">
              <a:buNone/>
            </a:pPr>
            <a:r>
              <a:rPr lang="en-US" sz="4800" dirty="0"/>
              <a:t>•	unaccompanied children on move</a:t>
            </a:r>
          </a:p>
          <a:p>
            <a:pPr marL="0" indent="0">
              <a:buNone/>
            </a:pPr>
            <a:r>
              <a:rPr lang="en-US" sz="4800" dirty="0"/>
              <a:t>•	children from social </a:t>
            </a:r>
            <a:r>
              <a:rPr lang="en-US" sz="4800" dirty="0" smtClean="0"/>
              <a:t>risk families</a:t>
            </a:r>
            <a:endParaRPr lang="en-US" sz="4800" dirty="0"/>
          </a:p>
          <a:p>
            <a:endParaRPr lang="lv-LV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9F7CB3-93E9-410E-865C-CEACD3D01E69}"/>
              </a:ext>
            </a:extLst>
          </p:cNvPr>
          <p:cNvSpPr txBox="1"/>
          <p:nvPr/>
        </p:nvSpPr>
        <p:spPr>
          <a:xfrm>
            <a:off x="-249382" y="555432"/>
            <a:ext cx="121920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endParaRPr lang="lv-LV" sz="4400" dirty="0">
              <a:solidFill>
                <a:srgbClr val="662D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6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v-LV" sz="3600" dirty="0" err="1" smtClean="0"/>
              <a:t>Social</a:t>
            </a:r>
            <a:r>
              <a:rPr lang="lv-LV" sz="3600" dirty="0" smtClean="0"/>
              <a:t> </a:t>
            </a:r>
            <a:r>
              <a:rPr lang="lv-LV" sz="3600" dirty="0" err="1" smtClean="0"/>
              <a:t>care</a:t>
            </a:r>
            <a:r>
              <a:rPr lang="lv-LV" sz="3600" dirty="0" smtClean="0"/>
              <a:t> -&gt; </a:t>
            </a:r>
            <a:r>
              <a:rPr lang="lv-LV" sz="3600" dirty="0" err="1" smtClean="0"/>
              <a:t>municipality</a:t>
            </a:r>
            <a:r>
              <a:rPr lang="lv-LV" sz="3600" dirty="0" smtClean="0"/>
              <a:t> </a:t>
            </a:r>
            <a:r>
              <a:rPr lang="lv-LV" sz="3600" dirty="0" err="1" smtClean="0"/>
              <a:t>function</a:t>
            </a:r>
            <a:endParaRPr lang="lv-LV" sz="3600" dirty="0" smtClean="0"/>
          </a:p>
          <a:p>
            <a:r>
              <a:rPr lang="en-US" sz="3600" dirty="0"/>
              <a:t>119 local municipalities, 132 Orphan’s and custody courts (139 </a:t>
            </a:r>
            <a:r>
              <a:rPr lang="lv-LV" sz="3600" dirty="0" err="1" smtClean="0"/>
              <a:t>in</a:t>
            </a:r>
            <a:r>
              <a:rPr lang="lv-LV" sz="3600" dirty="0" smtClean="0"/>
              <a:t> 2016</a:t>
            </a:r>
            <a:r>
              <a:rPr lang="en-US" sz="3600" dirty="0" smtClean="0"/>
              <a:t>)</a:t>
            </a:r>
            <a:endParaRPr lang="lv-LV" sz="3600" dirty="0" smtClean="0"/>
          </a:p>
          <a:p>
            <a:r>
              <a:rPr lang="lv-LV" sz="3600" dirty="0" err="1" smtClean="0"/>
              <a:t>Settles</a:t>
            </a:r>
            <a:r>
              <a:rPr lang="lv-LV" sz="3600" dirty="0" smtClean="0"/>
              <a:t> </a:t>
            </a:r>
            <a:r>
              <a:rPr lang="lv-LV" sz="3600" dirty="0" err="1" smtClean="0"/>
              <a:t>disagreements</a:t>
            </a:r>
            <a:r>
              <a:rPr lang="lv-LV" sz="3600" dirty="0" smtClean="0"/>
              <a:t> (</a:t>
            </a:r>
            <a:r>
              <a:rPr lang="lv-LV" sz="3600" dirty="0" err="1" smtClean="0"/>
              <a:t>parents</a:t>
            </a:r>
            <a:r>
              <a:rPr lang="lv-LV" sz="3600" dirty="0" smtClean="0"/>
              <a:t>, </a:t>
            </a:r>
            <a:r>
              <a:rPr lang="lv-LV" sz="3600" dirty="0" err="1" smtClean="0"/>
              <a:t>parents</a:t>
            </a:r>
            <a:r>
              <a:rPr lang="lv-LV" sz="3600" dirty="0" smtClean="0"/>
              <a:t> &lt;-&gt; </a:t>
            </a:r>
            <a:r>
              <a:rPr lang="lv-LV" sz="3600" dirty="0" err="1" smtClean="0"/>
              <a:t>children</a:t>
            </a:r>
            <a:r>
              <a:rPr lang="lv-LV" sz="3600" dirty="0" smtClean="0"/>
              <a:t>, </a:t>
            </a:r>
            <a:r>
              <a:rPr lang="lv-LV" sz="3600" dirty="0" err="1" smtClean="0"/>
              <a:t>parents</a:t>
            </a:r>
            <a:r>
              <a:rPr lang="lv-LV" sz="3600" dirty="0" smtClean="0"/>
              <a:t> &lt;-&gt; </a:t>
            </a:r>
            <a:r>
              <a:rPr lang="lv-LV" sz="3600" dirty="0" err="1" smtClean="0"/>
              <a:t>guardians</a:t>
            </a:r>
            <a:r>
              <a:rPr lang="lv-LV" sz="3600" dirty="0" smtClean="0"/>
              <a:t>)</a:t>
            </a:r>
          </a:p>
          <a:p>
            <a:r>
              <a:rPr lang="lv-LV" sz="3600" dirty="0" err="1" smtClean="0"/>
              <a:t>Determines</a:t>
            </a:r>
            <a:r>
              <a:rPr lang="lv-LV" sz="3600" dirty="0" smtClean="0"/>
              <a:t> </a:t>
            </a:r>
            <a:r>
              <a:rPr lang="lv-LV" sz="3600" dirty="0" err="1" smtClean="0"/>
              <a:t>guardians</a:t>
            </a:r>
            <a:r>
              <a:rPr lang="lv-LV" sz="3600" dirty="0" smtClean="0"/>
              <a:t> </a:t>
            </a:r>
            <a:r>
              <a:rPr lang="lv-LV" sz="3600" dirty="0" err="1" smtClean="0"/>
              <a:t>for</a:t>
            </a:r>
            <a:r>
              <a:rPr lang="lv-LV" sz="3600" dirty="0" smtClean="0"/>
              <a:t> </a:t>
            </a:r>
            <a:r>
              <a:rPr lang="lv-LV" sz="3600" dirty="0" err="1" smtClean="0"/>
              <a:t>unacompanied</a:t>
            </a:r>
            <a:r>
              <a:rPr lang="lv-LV" sz="3600" dirty="0" smtClean="0"/>
              <a:t> </a:t>
            </a:r>
            <a:r>
              <a:rPr lang="lv-LV" sz="3600" dirty="0" err="1" smtClean="0"/>
              <a:t>children</a:t>
            </a:r>
            <a:r>
              <a:rPr lang="lv-LV" sz="3600" dirty="0" smtClean="0"/>
              <a:t> </a:t>
            </a:r>
            <a:r>
              <a:rPr lang="lv-LV" sz="3600" dirty="0" err="1" smtClean="0"/>
              <a:t>on</a:t>
            </a:r>
            <a:r>
              <a:rPr lang="lv-LV" sz="3600" dirty="0" smtClean="0"/>
              <a:t> </a:t>
            </a:r>
            <a:r>
              <a:rPr lang="lv-LV" sz="3600" dirty="0" err="1" smtClean="0"/>
              <a:t>move</a:t>
            </a:r>
            <a:endParaRPr lang="lv-LV" sz="3600" dirty="0" smtClean="0"/>
          </a:p>
          <a:p>
            <a:r>
              <a:rPr lang="lv-LV" sz="3600" dirty="0" err="1" smtClean="0"/>
              <a:t>Best</a:t>
            </a:r>
            <a:r>
              <a:rPr lang="lv-LV" sz="3600" dirty="0" smtClean="0"/>
              <a:t> </a:t>
            </a:r>
            <a:r>
              <a:rPr lang="lv-LV" sz="3600" dirty="0" err="1" smtClean="0"/>
              <a:t>interests</a:t>
            </a:r>
            <a:r>
              <a:rPr lang="lv-LV" sz="3600" dirty="0" smtClean="0"/>
              <a:t> </a:t>
            </a:r>
            <a:r>
              <a:rPr lang="lv-LV" sz="3600" dirty="0" err="1" smtClean="0"/>
              <a:t>determination</a:t>
            </a:r>
            <a:r>
              <a:rPr lang="lv-LV" sz="3600" dirty="0" smtClean="0"/>
              <a:t> -&gt; </a:t>
            </a:r>
            <a:r>
              <a:rPr lang="lv-LV" sz="3600" dirty="0" err="1" smtClean="0"/>
              <a:t>Custody</a:t>
            </a:r>
            <a:r>
              <a:rPr lang="lv-LV" sz="3600" dirty="0" smtClean="0"/>
              <a:t> </a:t>
            </a:r>
            <a:r>
              <a:rPr lang="lv-LV" sz="3600" dirty="0" err="1" smtClean="0"/>
              <a:t>institutions</a:t>
            </a:r>
            <a:endParaRPr lang="lv-LV" sz="3600" dirty="0" smtClean="0"/>
          </a:p>
          <a:p>
            <a:endParaRPr lang="lv-LV" sz="3600" dirty="0" smtClean="0"/>
          </a:p>
          <a:p>
            <a:endParaRPr lang="lv-LV" sz="3600" dirty="0" smtClean="0"/>
          </a:p>
          <a:p>
            <a:endParaRPr lang="lv-LV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9F7CB3-93E9-410E-865C-CEACD3D01E69}"/>
              </a:ext>
            </a:extLst>
          </p:cNvPr>
          <p:cNvSpPr txBox="1"/>
          <p:nvPr/>
        </p:nvSpPr>
        <p:spPr>
          <a:xfrm>
            <a:off x="0" y="121875"/>
            <a:ext cx="121920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Orphan’s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ustody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4400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courts</a:t>
            </a:r>
            <a:r>
              <a:rPr lang="lv-LV" sz="4400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v-LV" sz="4400" dirty="0">
              <a:solidFill>
                <a:srgbClr val="662D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4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lv-LV" dirty="0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lv-LV" sz="3600" dirty="0" err="1" smtClean="0"/>
              <a:t>De-centralized</a:t>
            </a:r>
            <a:r>
              <a:rPr lang="lv-LV" sz="3600" dirty="0" smtClean="0"/>
              <a:t> </a:t>
            </a:r>
            <a:r>
              <a:rPr lang="lv-LV" sz="3600" dirty="0" err="1" smtClean="0"/>
              <a:t>system</a:t>
            </a:r>
            <a:endParaRPr lang="lv-LV" sz="3600" dirty="0" smtClean="0"/>
          </a:p>
          <a:p>
            <a:r>
              <a:rPr lang="lv-LV" sz="3600" dirty="0" err="1" smtClean="0"/>
              <a:t>Tax</a:t>
            </a:r>
            <a:r>
              <a:rPr lang="lv-LV" sz="3600" dirty="0" smtClean="0"/>
              <a:t> </a:t>
            </a:r>
            <a:r>
              <a:rPr lang="lv-LV" sz="3600" dirty="0" err="1" smtClean="0"/>
              <a:t>income</a:t>
            </a:r>
            <a:r>
              <a:rPr lang="lv-LV" sz="3600" dirty="0" smtClean="0"/>
              <a:t> diferences</a:t>
            </a:r>
          </a:p>
          <a:p>
            <a:r>
              <a:rPr lang="lv-LV" sz="3600" dirty="0" err="1" smtClean="0"/>
              <a:t>Qualification</a:t>
            </a:r>
            <a:r>
              <a:rPr lang="lv-LV" sz="3600" dirty="0" smtClean="0"/>
              <a:t> </a:t>
            </a:r>
            <a:r>
              <a:rPr lang="lv-LV" sz="3600" dirty="0" err="1" smtClean="0"/>
              <a:t>of</a:t>
            </a:r>
            <a:r>
              <a:rPr lang="lv-LV" sz="3600" dirty="0" smtClean="0"/>
              <a:t> </a:t>
            </a:r>
            <a:r>
              <a:rPr lang="lv-LV" sz="3600" dirty="0" err="1" smtClean="0"/>
              <a:t>employees</a:t>
            </a:r>
            <a:endParaRPr lang="lv-LV" sz="3600" dirty="0" smtClean="0"/>
          </a:p>
          <a:p>
            <a:r>
              <a:rPr lang="lv-LV" sz="3600" dirty="0" err="1" smtClean="0"/>
              <a:t>Boarding</a:t>
            </a:r>
            <a:r>
              <a:rPr lang="lv-LV" sz="3600" dirty="0" smtClean="0"/>
              <a:t> </a:t>
            </a:r>
            <a:r>
              <a:rPr lang="lv-LV" sz="3600" dirty="0" err="1" smtClean="0"/>
              <a:t>schools</a:t>
            </a:r>
            <a:r>
              <a:rPr lang="lv-LV" sz="3600" dirty="0" smtClean="0"/>
              <a:t> as </a:t>
            </a:r>
            <a:r>
              <a:rPr lang="lv-LV" sz="3600" dirty="0" err="1" smtClean="0"/>
              <a:t>out-of-family</a:t>
            </a:r>
            <a:r>
              <a:rPr lang="lv-LV" sz="3600" dirty="0" smtClean="0"/>
              <a:t> </a:t>
            </a:r>
            <a:r>
              <a:rPr lang="lv-LV" sz="3600" dirty="0" err="1" smtClean="0"/>
              <a:t>care</a:t>
            </a:r>
            <a:r>
              <a:rPr lang="lv-LV" sz="3600" dirty="0" smtClean="0"/>
              <a:t> </a:t>
            </a:r>
            <a:r>
              <a:rPr lang="lv-LV" sz="3600" dirty="0" err="1" smtClean="0"/>
              <a:t>institutions</a:t>
            </a:r>
            <a:endParaRPr lang="lv-LV" sz="3600" dirty="0" smtClean="0"/>
          </a:p>
          <a:p>
            <a:r>
              <a:rPr lang="lv-LV" sz="3600" dirty="0" err="1" smtClean="0"/>
              <a:t>Best</a:t>
            </a:r>
            <a:r>
              <a:rPr lang="lv-LV" sz="3600" dirty="0" smtClean="0"/>
              <a:t> </a:t>
            </a:r>
            <a:r>
              <a:rPr lang="lv-LV" sz="3600" dirty="0" err="1" smtClean="0"/>
              <a:t>interests</a:t>
            </a:r>
            <a:r>
              <a:rPr lang="lv-LV" sz="3600" dirty="0" smtClean="0"/>
              <a:t> </a:t>
            </a:r>
            <a:r>
              <a:rPr lang="lv-LV" sz="3600" dirty="0" err="1" smtClean="0"/>
              <a:t>determination</a:t>
            </a:r>
            <a:r>
              <a:rPr lang="lv-LV" sz="3600" dirty="0" smtClean="0"/>
              <a:t> </a:t>
            </a:r>
            <a:r>
              <a:rPr lang="lv-LV" sz="3600" dirty="0" err="1" smtClean="0"/>
              <a:t>procedure</a:t>
            </a:r>
            <a:r>
              <a:rPr lang="lv-LV" sz="3600" dirty="0" smtClean="0"/>
              <a:t> – </a:t>
            </a:r>
            <a:r>
              <a:rPr lang="lv-LV" sz="3600" dirty="0" err="1" smtClean="0"/>
              <a:t>not</a:t>
            </a:r>
            <a:r>
              <a:rPr lang="lv-LV" sz="3600" dirty="0" smtClean="0"/>
              <a:t> </a:t>
            </a:r>
            <a:r>
              <a:rPr lang="lv-LV" sz="3600" dirty="0" err="1" smtClean="0"/>
              <a:t>clearly</a:t>
            </a:r>
            <a:r>
              <a:rPr lang="lv-LV" sz="3600" dirty="0" smtClean="0"/>
              <a:t> </a:t>
            </a:r>
            <a:r>
              <a:rPr lang="lv-LV" sz="3600" dirty="0" err="1" smtClean="0"/>
              <a:t>defined</a:t>
            </a:r>
            <a:endParaRPr lang="lv-LV" sz="3600" dirty="0" smtClean="0"/>
          </a:p>
          <a:p>
            <a:endParaRPr lang="lv-LV" sz="3600" dirty="0" smtClean="0"/>
          </a:p>
          <a:p>
            <a:endParaRPr lang="lv-LV" sz="3600" dirty="0" smtClean="0"/>
          </a:p>
          <a:p>
            <a:endParaRPr lang="lv-LV" sz="3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90933" y="1825625"/>
            <a:ext cx="314413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err="1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raining</a:t>
            </a:r>
            <a:endParaRPr lang="lv-LV" dirty="0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lv-LV" sz="3600" dirty="0" smtClean="0"/>
          </a:p>
          <a:p>
            <a:endParaRPr lang="lv-LV" sz="3600" dirty="0" smtClean="0"/>
          </a:p>
          <a:p>
            <a:endParaRPr lang="lv-LV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080654" y="5269469"/>
            <a:ext cx="7643751" cy="216931"/>
          </a:xfrm>
        </p:spPr>
        <p:txBody>
          <a:bodyPr>
            <a:noAutofit/>
          </a:bodyPr>
          <a:lstStyle/>
          <a:p>
            <a:r>
              <a:rPr lang="en-GB" sz="3200" dirty="0"/>
              <a:t>46% of </a:t>
            </a:r>
            <a:r>
              <a:rPr lang="lv-LV" sz="3200" dirty="0" err="1" smtClean="0"/>
              <a:t>custody</a:t>
            </a:r>
            <a:r>
              <a:rPr lang="lv-LV" sz="3200" dirty="0" smtClean="0"/>
              <a:t> </a:t>
            </a:r>
            <a:r>
              <a:rPr lang="lv-LV" sz="3200" dirty="0" err="1" smtClean="0"/>
              <a:t>institutions</a:t>
            </a:r>
            <a:r>
              <a:rPr lang="lv-LV" sz="3200" dirty="0" smtClean="0"/>
              <a:t> – no </a:t>
            </a:r>
            <a:r>
              <a:rPr lang="lv-LV" sz="3200" dirty="0" err="1" smtClean="0"/>
              <a:t>formal</a:t>
            </a:r>
            <a:r>
              <a:rPr lang="lv-LV" sz="3200" dirty="0" smtClean="0"/>
              <a:t> </a:t>
            </a:r>
            <a:r>
              <a:rPr lang="lv-LV" sz="3200" dirty="0" err="1" smtClean="0"/>
              <a:t>training</a:t>
            </a:r>
            <a:r>
              <a:rPr lang="lv-LV" sz="3200" dirty="0" smtClean="0"/>
              <a:t> </a:t>
            </a:r>
            <a:r>
              <a:rPr lang="lv-LV" sz="3200" dirty="0" err="1" smtClean="0"/>
              <a:t>on</a:t>
            </a:r>
            <a:r>
              <a:rPr lang="lv-LV" sz="3200" dirty="0" smtClean="0"/>
              <a:t> </a:t>
            </a:r>
            <a:r>
              <a:rPr lang="lv-LV" sz="3200" dirty="0" err="1" smtClean="0"/>
              <a:t>human</a:t>
            </a:r>
            <a:r>
              <a:rPr lang="lv-LV" sz="3200" dirty="0" smtClean="0"/>
              <a:t> </a:t>
            </a:r>
            <a:r>
              <a:rPr lang="lv-LV" sz="3200" dirty="0" err="1" smtClean="0"/>
              <a:t>trafficking</a:t>
            </a:r>
            <a:r>
              <a:rPr lang="lv-LV" sz="3200" dirty="0" smtClean="0"/>
              <a:t> (</a:t>
            </a:r>
            <a:r>
              <a:rPr lang="lv-LV" sz="3200" dirty="0" err="1" smtClean="0"/>
              <a:t>end</a:t>
            </a:r>
            <a:r>
              <a:rPr lang="lv-LV" sz="3200" dirty="0" smtClean="0"/>
              <a:t> </a:t>
            </a:r>
            <a:r>
              <a:rPr lang="lv-LV" sz="3200" dirty="0" err="1" smtClean="0"/>
              <a:t>of</a:t>
            </a:r>
            <a:r>
              <a:rPr lang="lv-LV" sz="3200" dirty="0" smtClean="0"/>
              <a:t> 2016 </a:t>
            </a:r>
            <a:r>
              <a:rPr lang="lv-LV" sz="3200" dirty="0" err="1" smtClean="0"/>
              <a:t>data</a:t>
            </a:r>
            <a:r>
              <a:rPr lang="lv-LV" sz="3200" dirty="0" smtClean="0"/>
              <a:t>)</a:t>
            </a:r>
            <a:endParaRPr lang="lv-LV" sz="3200" dirty="0"/>
          </a:p>
        </p:txBody>
      </p:sp>
      <p:pic>
        <p:nvPicPr>
          <p:cNvPr id="5" name="image34.pn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420094" y="1279969"/>
            <a:ext cx="5554683" cy="392203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82686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Custody</a:t>
            </a:r>
            <a:r>
              <a:rPr lang="lv-LV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institutions</a:t>
            </a:r>
            <a:r>
              <a:rPr lang="lv-LV" dirty="0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</a:t>
            </a:r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endParaRPr lang="lv-LV" dirty="0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lv-LV" sz="3600" dirty="0" smtClean="0"/>
          </a:p>
          <a:p>
            <a:endParaRPr lang="lv-LV" sz="3600" dirty="0" smtClean="0"/>
          </a:p>
          <a:p>
            <a:endParaRPr lang="lv-LV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6886450"/>
              </p:ext>
            </p:extLst>
          </p:nvPr>
        </p:nvGraphicFramePr>
        <p:xfrm>
          <a:off x="1714500" y="1884204"/>
          <a:ext cx="4305300" cy="4234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040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err="1" smtClean="0">
                <a:solidFill>
                  <a:srgbClr val="662D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endParaRPr lang="lv-LV" dirty="0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2C7A445-836F-4366-BBF3-425FB3F47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lv-LV" sz="3600" dirty="0" smtClean="0"/>
          </a:p>
          <a:p>
            <a:endParaRPr lang="lv-LV" sz="3600" dirty="0" smtClean="0"/>
          </a:p>
          <a:p>
            <a:endParaRPr lang="lv-LV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24395" y="1690688"/>
            <a:ext cx="106294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3600" dirty="0" err="1" smtClean="0"/>
              <a:t>Ombudsman</a:t>
            </a:r>
            <a:r>
              <a:rPr lang="lv-LV" sz="3600" dirty="0" smtClean="0"/>
              <a:t> </a:t>
            </a:r>
            <a:r>
              <a:rPr lang="lv-LV" sz="3600" dirty="0" err="1" smtClean="0"/>
              <a:t>campaigns</a:t>
            </a:r>
            <a:r>
              <a:rPr lang="lv-LV" sz="3600" dirty="0" smtClean="0"/>
              <a:t> </a:t>
            </a:r>
            <a:r>
              <a:rPr lang="lv-LV" sz="3600" dirty="0" err="1" smtClean="0"/>
              <a:t>against</a:t>
            </a:r>
            <a:r>
              <a:rPr lang="lv-LV" sz="3600" dirty="0" smtClean="0"/>
              <a:t> </a:t>
            </a:r>
            <a:r>
              <a:rPr lang="lv-LV" sz="3600" dirty="0" err="1" smtClean="0"/>
              <a:t>placing</a:t>
            </a:r>
            <a:r>
              <a:rPr lang="lv-LV" sz="3600" dirty="0" smtClean="0"/>
              <a:t> </a:t>
            </a:r>
            <a:r>
              <a:rPr lang="lv-LV" sz="3600" dirty="0" err="1" smtClean="0"/>
              <a:t>children</a:t>
            </a:r>
            <a:r>
              <a:rPr lang="lv-LV" sz="3600" dirty="0" smtClean="0"/>
              <a:t> </a:t>
            </a:r>
            <a:r>
              <a:rPr lang="lv-LV" sz="3600" dirty="0" err="1" smtClean="0"/>
              <a:t>in</a:t>
            </a:r>
            <a:r>
              <a:rPr lang="lv-LV" sz="3600" dirty="0" smtClean="0"/>
              <a:t> </a:t>
            </a:r>
            <a:r>
              <a:rPr lang="lv-LV" sz="3600" dirty="0" err="1" smtClean="0"/>
              <a:t>institutional</a:t>
            </a:r>
            <a:r>
              <a:rPr lang="lv-LV" sz="3600" dirty="0" smtClean="0"/>
              <a:t> </a:t>
            </a:r>
            <a:r>
              <a:rPr lang="lv-LV" sz="3600" dirty="0" err="1" smtClean="0"/>
              <a:t>care</a:t>
            </a:r>
            <a:r>
              <a:rPr lang="lv-LV" sz="36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3600" dirty="0" err="1" smtClean="0"/>
              <a:t>Political</a:t>
            </a:r>
            <a:r>
              <a:rPr lang="lv-LV" sz="3600" dirty="0" smtClean="0"/>
              <a:t> </a:t>
            </a:r>
            <a:r>
              <a:rPr lang="lv-LV" sz="3600" dirty="0" err="1" smtClean="0"/>
              <a:t>support</a:t>
            </a:r>
            <a:r>
              <a:rPr lang="lv-LV" sz="3600" dirty="0" smtClean="0"/>
              <a:t> </a:t>
            </a:r>
            <a:r>
              <a:rPr lang="lv-LV" sz="3600" dirty="0" err="1" smtClean="0"/>
              <a:t>from</a:t>
            </a:r>
            <a:r>
              <a:rPr lang="lv-LV" sz="3600" dirty="0" smtClean="0"/>
              <a:t> </a:t>
            </a:r>
            <a:r>
              <a:rPr lang="lv-LV" sz="3600" dirty="0" err="1" smtClean="0"/>
              <a:t>Ministry</a:t>
            </a:r>
            <a:r>
              <a:rPr lang="lv-LV" sz="3600" dirty="0" smtClean="0"/>
              <a:t> </a:t>
            </a:r>
            <a:r>
              <a:rPr lang="lv-LV" sz="3600" dirty="0" err="1" smtClean="0"/>
              <a:t>of</a:t>
            </a:r>
            <a:r>
              <a:rPr lang="lv-LV" sz="3600" dirty="0" smtClean="0"/>
              <a:t> </a:t>
            </a:r>
            <a:r>
              <a:rPr lang="lv-LV" sz="3600" dirty="0" err="1" smtClean="0"/>
              <a:t>Welfare</a:t>
            </a:r>
            <a:r>
              <a:rPr lang="lv-LV" sz="3600" dirty="0" smtClean="0"/>
              <a:t> </a:t>
            </a:r>
            <a:r>
              <a:rPr lang="lv-LV" sz="3600" dirty="0" err="1" smtClean="0"/>
              <a:t>and</a:t>
            </a:r>
            <a:r>
              <a:rPr lang="lv-LV" sz="3600" dirty="0" smtClean="0"/>
              <a:t> </a:t>
            </a:r>
            <a:r>
              <a:rPr lang="lv-LV" sz="3600" dirty="0" err="1" smtClean="0"/>
              <a:t>NGOs</a:t>
            </a:r>
            <a:r>
              <a:rPr lang="lv-LV" sz="3600" dirty="0" smtClean="0"/>
              <a:t>, </a:t>
            </a:r>
            <a:r>
              <a:rPr lang="lv-LV" sz="3600" dirty="0" err="1" smtClean="0"/>
              <a:t>different</a:t>
            </a:r>
            <a:r>
              <a:rPr lang="lv-LV" sz="3600" dirty="0" smtClean="0"/>
              <a:t> </a:t>
            </a:r>
            <a:r>
              <a:rPr lang="lv-LV" sz="3600" dirty="0" err="1" smtClean="0"/>
              <a:t>approaches</a:t>
            </a:r>
            <a:r>
              <a:rPr lang="lv-LV" sz="3600" dirty="0" smtClean="0"/>
              <a:t> </a:t>
            </a:r>
            <a:r>
              <a:rPr lang="lv-LV" sz="3600" dirty="0" err="1" smtClean="0"/>
              <a:t>in</a:t>
            </a:r>
            <a:r>
              <a:rPr lang="lv-LV" sz="3600" dirty="0" smtClean="0"/>
              <a:t> </a:t>
            </a:r>
            <a:r>
              <a:rPr lang="lv-LV" sz="3600" dirty="0" err="1" smtClean="0"/>
              <a:t>municipalities</a:t>
            </a:r>
            <a:r>
              <a:rPr lang="lv-LV" sz="36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3600" dirty="0" smtClean="0"/>
              <a:t>More </a:t>
            </a:r>
            <a:r>
              <a:rPr lang="lv-LV" sz="3600" dirty="0" err="1" smtClean="0"/>
              <a:t>training</a:t>
            </a:r>
            <a:r>
              <a:rPr lang="lv-LV" sz="3600" dirty="0" smtClean="0"/>
              <a:t> </a:t>
            </a:r>
            <a:r>
              <a:rPr lang="lv-LV" sz="3600" dirty="0" err="1" smtClean="0"/>
              <a:t>and</a:t>
            </a:r>
            <a:r>
              <a:rPr lang="lv-LV" sz="3600" dirty="0" smtClean="0"/>
              <a:t> </a:t>
            </a:r>
            <a:r>
              <a:rPr lang="lv-LV" sz="3600" dirty="0" err="1" smtClean="0"/>
              <a:t>methodological</a:t>
            </a:r>
            <a:r>
              <a:rPr lang="lv-LV" sz="3600" dirty="0" smtClean="0"/>
              <a:t> </a:t>
            </a:r>
            <a:r>
              <a:rPr lang="lv-LV" sz="3600" dirty="0" err="1" smtClean="0"/>
              <a:t>support</a:t>
            </a:r>
            <a:r>
              <a:rPr lang="lv-LV" sz="36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3600" dirty="0" smtClean="0"/>
              <a:t>More </a:t>
            </a:r>
            <a:r>
              <a:rPr lang="lv-LV" sz="3600" dirty="0" err="1" smtClean="0"/>
              <a:t>monitoring</a:t>
            </a:r>
            <a:r>
              <a:rPr lang="lv-LV" sz="3600" dirty="0" smtClean="0"/>
              <a:t> </a:t>
            </a:r>
            <a:r>
              <a:rPr lang="lv-LV" sz="3600" dirty="0" err="1" smtClean="0"/>
              <a:t>activities</a:t>
            </a:r>
            <a:endParaRPr lang="lv-LV" sz="3600" dirty="0"/>
          </a:p>
        </p:txBody>
      </p:sp>
    </p:spTree>
    <p:extLst>
      <p:ext uri="{BB962C8B-B14F-4D97-AF65-F5344CB8AC3E}">
        <p14:creationId xmlns:p14="http://schemas.microsoft.com/office/powerpoint/2010/main" val="261795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D2E57A-9CB2-44CB-899B-FA92113CF06F}"/>
              </a:ext>
            </a:extLst>
          </p:cNvPr>
          <p:cNvSpPr txBox="1"/>
          <p:nvPr/>
        </p:nvSpPr>
        <p:spPr>
          <a:xfrm>
            <a:off x="688769" y="3824200"/>
            <a:ext cx="9975273" cy="23698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lv-LV" altLang="lv-LV" sz="2800" dirty="0" err="1" smtClean="0">
                <a:latin typeface="Calibri" pitchFamily="34" charset="0"/>
              </a:rPr>
              <a:t>Contacts</a:t>
            </a:r>
            <a:r>
              <a:rPr lang="lv-LV" altLang="lv-LV" sz="2800" dirty="0" smtClean="0">
                <a:latin typeface="Calibri" pitchFamily="34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lv-LV" altLang="lv-LV" sz="2800" dirty="0">
              <a:latin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lv-LV" altLang="lv-LV" sz="2800" dirty="0" err="1" smtClean="0">
                <a:latin typeface="Calibri" pitchFamily="34" charset="0"/>
              </a:rPr>
              <a:t>Laura.Lapina@tiesibsargs.lv</a:t>
            </a:r>
            <a:endParaRPr lang="lv-LV" altLang="lv-LV" sz="2800" dirty="0">
              <a:latin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lv-LV" altLang="lv-LV" sz="2800" dirty="0" err="1">
                <a:latin typeface="Calibri" pitchFamily="34" charset="0"/>
              </a:rPr>
              <a:t>www.tiesibsargs.lv</a:t>
            </a:r>
            <a:endParaRPr lang="lv-LV" altLang="lv-LV" sz="2800" dirty="0">
              <a:latin typeface="Calibri" pitchFamily="34" charset="0"/>
            </a:endParaRPr>
          </a:p>
          <a:p>
            <a:pPr algn="ctr"/>
            <a:endParaRPr lang="lv-LV" sz="3600" dirty="0">
              <a:solidFill>
                <a:srgbClr val="662D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3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ācija1" id="{CCF56FE6-FB74-4305-BF9A-2B61AD2ECE5A}" vid="{70749326-7145-4CDA-9BF3-A6F8A14326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Tiesibsargs_logo_lilla_eng</Template>
  <TotalTime>140</TotalTime>
  <Words>205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dizains</vt:lpstr>
      <vt:lpstr>PowerPoint Presentation</vt:lpstr>
      <vt:lpstr>PowerPoint Presentation</vt:lpstr>
      <vt:lpstr>PowerPoint Presentation</vt:lpstr>
      <vt:lpstr>Issues</vt:lpstr>
      <vt:lpstr>Training</vt:lpstr>
      <vt:lpstr>Custody institutions as a resource</vt:lpstr>
      <vt:lpstr>Future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Lapina</dc:creator>
  <cp:lastModifiedBy>Laura Lapina</cp:lastModifiedBy>
  <cp:revision>12</cp:revision>
  <dcterms:created xsi:type="dcterms:W3CDTF">2018-05-26T18:05:43Z</dcterms:created>
  <dcterms:modified xsi:type="dcterms:W3CDTF">2018-05-26T20:25:50Z</dcterms:modified>
</cp:coreProperties>
</file>