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0" r:id="rId4"/>
    <p:sldId id="263" r:id="rId5"/>
    <p:sldId id="264" r:id="rId6"/>
    <p:sldId id="273" r:id="rId7"/>
    <p:sldId id="266" r:id="rId8"/>
    <p:sldId id="267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BA1"/>
    <a:srgbClr val="425E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40" autoAdjust="0"/>
  </p:normalViewPr>
  <p:slideViewPr>
    <p:cSldViewPr snapToGrid="0">
      <p:cViewPr varScale="1">
        <p:scale>
          <a:sx n="104" d="100"/>
          <a:sy n="104" d="100"/>
        </p:scale>
        <p:origin x="144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4E8332-DBC2-48E1-BC3C-49AFFC6E7D99}" type="doc">
      <dgm:prSet loTypeId="urn:microsoft.com/office/officeart/2016/7/layout/BasicLinearProcessNumbered" loCatId="process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E12DD52-06F5-43CA-88F0-561F077212AB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Human trafficking is relevant for both urban and rural areas and cases of human trafficking are detected less frequently in small towns.</a:t>
          </a:r>
        </a:p>
      </dgm:t>
    </dgm:pt>
    <dgm:pt modelId="{A228AB15-FB76-469C-B99D-D619F3542711}" type="parTrans" cxnId="{52D02051-0F35-4581-A7EA-DD14D2974568}">
      <dgm:prSet/>
      <dgm:spPr/>
      <dgm:t>
        <a:bodyPr/>
        <a:lstStyle/>
        <a:p>
          <a:endParaRPr lang="en-US"/>
        </a:p>
      </dgm:t>
    </dgm:pt>
    <dgm:pt modelId="{CEABB55C-8C01-404B-9A92-F22DD369484F}" type="sibTrans" cxnId="{52D02051-0F35-4581-A7EA-DD14D2974568}">
      <dgm:prSet phldrT="1" phldr="0"/>
      <dgm:spPr>
        <a:solidFill>
          <a:srgbClr val="669BA1"/>
        </a:solidFill>
      </dgm:spPr>
      <dgm:t>
        <a:bodyPr/>
        <a:lstStyle/>
        <a:p>
          <a:r>
            <a:rPr lang="en-US"/>
            <a:t>1</a:t>
          </a:r>
        </a:p>
      </dgm:t>
    </dgm:pt>
    <dgm:pt modelId="{1C7881DC-098D-45EF-8F73-FF4C179933AD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Local authorities could be the first to come into contact with both victims and traffickers.</a:t>
          </a:r>
        </a:p>
      </dgm:t>
    </dgm:pt>
    <dgm:pt modelId="{9B00381B-9521-4E9C-83B9-623D86386DFC}" type="parTrans" cxnId="{B99301A7-E608-4949-A726-184D1B776121}">
      <dgm:prSet/>
      <dgm:spPr/>
      <dgm:t>
        <a:bodyPr/>
        <a:lstStyle/>
        <a:p>
          <a:endParaRPr lang="en-US"/>
        </a:p>
      </dgm:t>
    </dgm:pt>
    <dgm:pt modelId="{F90C61AB-29F2-4720-B686-8EFEE7ED289E}" type="sibTrans" cxnId="{B99301A7-E608-4949-A726-184D1B776121}">
      <dgm:prSet phldrT="2" phldr="0"/>
      <dgm:spPr>
        <a:solidFill>
          <a:srgbClr val="669BA1"/>
        </a:solidFill>
      </dgm:spPr>
      <dgm:t>
        <a:bodyPr/>
        <a:lstStyle/>
        <a:p>
          <a:r>
            <a:rPr lang="en-US"/>
            <a:t>2</a:t>
          </a:r>
        </a:p>
      </dgm:t>
    </dgm:pt>
    <dgm:pt modelId="{A0390516-A19B-4E02-A8A2-B104A1BAEAAF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Lack of focus on local approaches to identify and assist victims and to prevent people from becoming victims of trafficking.</a:t>
          </a:r>
        </a:p>
      </dgm:t>
    </dgm:pt>
    <dgm:pt modelId="{20250138-6355-470E-9B06-5F04175D40E8}" type="parTrans" cxnId="{65B441F8-6F64-4B53-86E1-7319C93E36CA}">
      <dgm:prSet/>
      <dgm:spPr/>
      <dgm:t>
        <a:bodyPr/>
        <a:lstStyle/>
        <a:p>
          <a:endParaRPr lang="en-US"/>
        </a:p>
      </dgm:t>
    </dgm:pt>
    <dgm:pt modelId="{07E66A46-492B-47DC-8482-4277719883CA}" type="sibTrans" cxnId="{65B441F8-6F64-4B53-86E1-7319C93E36CA}">
      <dgm:prSet phldrT="3" phldr="0"/>
      <dgm:spPr>
        <a:solidFill>
          <a:srgbClr val="669BA1"/>
        </a:solidFill>
      </dgm:spPr>
      <dgm:t>
        <a:bodyPr/>
        <a:lstStyle/>
        <a:p>
          <a:r>
            <a:rPr lang="en-US"/>
            <a:t>3</a:t>
          </a:r>
        </a:p>
      </dgm:t>
    </dgm:pt>
    <dgm:pt modelId="{57C1D6B9-9558-4143-8FC2-3D29A8830902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GB" dirty="0"/>
            <a:t>Early re/integration does not take place at the state level, social capital and trust is built in the local communities and neighbourhoods. </a:t>
          </a:r>
          <a:endParaRPr lang="en-US" dirty="0"/>
        </a:p>
      </dgm:t>
    </dgm:pt>
    <dgm:pt modelId="{2D5F2289-AEE0-4E2A-B064-F29D43305384}" type="parTrans" cxnId="{CA2A5280-525B-4166-BEEC-59A1C9B70065}">
      <dgm:prSet/>
      <dgm:spPr/>
      <dgm:t>
        <a:bodyPr/>
        <a:lstStyle/>
        <a:p>
          <a:endParaRPr lang="en-US"/>
        </a:p>
      </dgm:t>
    </dgm:pt>
    <dgm:pt modelId="{FADA8F5F-3C96-41F3-9DBC-16BBC8978D0B}" type="sibTrans" cxnId="{CA2A5280-525B-4166-BEEC-59A1C9B70065}">
      <dgm:prSet phldrT="4" phldr="0"/>
      <dgm:spPr>
        <a:solidFill>
          <a:srgbClr val="669BA1"/>
        </a:solidFill>
      </dgm:spPr>
      <dgm:t>
        <a:bodyPr/>
        <a:lstStyle/>
        <a:p>
          <a:r>
            <a:rPr lang="en-US"/>
            <a:t>4</a:t>
          </a:r>
        </a:p>
      </dgm:t>
    </dgm:pt>
    <dgm:pt modelId="{1236AEF3-6A4C-4A8B-A62B-975B2196EB20}" type="pres">
      <dgm:prSet presAssocID="{094E8332-DBC2-48E1-BC3C-49AFFC6E7D99}" presName="Name0" presStyleCnt="0">
        <dgm:presLayoutVars>
          <dgm:animLvl val="lvl"/>
          <dgm:resizeHandles val="exact"/>
        </dgm:presLayoutVars>
      </dgm:prSet>
      <dgm:spPr/>
    </dgm:pt>
    <dgm:pt modelId="{E3FF524E-828B-4DAC-8224-2C198FE9AF3B}" type="pres">
      <dgm:prSet presAssocID="{2E12DD52-06F5-43CA-88F0-561F077212AB}" presName="compositeNode" presStyleCnt="0">
        <dgm:presLayoutVars>
          <dgm:bulletEnabled val="1"/>
        </dgm:presLayoutVars>
      </dgm:prSet>
      <dgm:spPr/>
    </dgm:pt>
    <dgm:pt modelId="{6051F18A-6183-4A19-98B4-7645923AD059}" type="pres">
      <dgm:prSet presAssocID="{2E12DD52-06F5-43CA-88F0-561F077212AB}" presName="bgRect" presStyleLbl="bgAccFollowNode1" presStyleIdx="0" presStyleCnt="4"/>
      <dgm:spPr/>
    </dgm:pt>
    <dgm:pt modelId="{C02C79A6-D8AE-4857-9514-E53D552F42AA}" type="pres">
      <dgm:prSet presAssocID="{CEABB55C-8C01-404B-9A92-F22DD369484F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1DFDE298-F271-49CC-A3AB-81E30B2DF3B1}" type="pres">
      <dgm:prSet presAssocID="{2E12DD52-06F5-43CA-88F0-561F077212AB}" presName="bottomLine" presStyleLbl="alignNode1" presStyleIdx="1" presStyleCnt="8">
        <dgm:presLayoutVars/>
      </dgm:prSet>
      <dgm:spPr/>
    </dgm:pt>
    <dgm:pt modelId="{7CD1C727-C31D-4C34-BBF5-73ED4DF055D6}" type="pres">
      <dgm:prSet presAssocID="{2E12DD52-06F5-43CA-88F0-561F077212AB}" presName="nodeText" presStyleLbl="bgAccFollowNode1" presStyleIdx="0" presStyleCnt="4">
        <dgm:presLayoutVars>
          <dgm:bulletEnabled val="1"/>
        </dgm:presLayoutVars>
      </dgm:prSet>
      <dgm:spPr/>
    </dgm:pt>
    <dgm:pt modelId="{6C77DC9A-4C61-4EA7-9A25-B61EFBF2517B}" type="pres">
      <dgm:prSet presAssocID="{CEABB55C-8C01-404B-9A92-F22DD369484F}" presName="sibTrans" presStyleCnt="0"/>
      <dgm:spPr/>
    </dgm:pt>
    <dgm:pt modelId="{F3B1758A-8BD0-49B0-B57E-59B173E1AFF1}" type="pres">
      <dgm:prSet presAssocID="{1C7881DC-098D-45EF-8F73-FF4C179933AD}" presName="compositeNode" presStyleCnt="0">
        <dgm:presLayoutVars>
          <dgm:bulletEnabled val="1"/>
        </dgm:presLayoutVars>
      </dgm:prSet>
      <dgm:spPr/>
    </dgm:pt>
    <dgm:pt modelId="{FFE88DD1-86A4-49EA-9B40-B851D9837065}" type="pres">
      <dgm:prSet presAssocID="{1C7881DC-098D-45EF-8F73-FF4C179933AD}" presName="bgRect" presStyleLbl="bgAccFollowNode1" presStyleIdx="1" presStyleCnt="4"/>
      <dgm:spPr/>
    </dgm:pt>
    <dgm:pt modelId="{673D7DA6-7190-4BE2-A56C-4EEC075770DF}" type="pres">
      <dgm:prSet presAssocID="{F90C61AB-29F2-4720-B686-8EFEE7ED289E}" presName="sibTransNodeCircle" presStyleLbl="alignNode1" presStyleIdx="2" presStyleCnt="8">
        <dgm:presLayoutVars>
          <dgm:chMax val="0"/>
          <dgm:bulletEnabled/>
        </dgm:presLayoutVars>
      </dgm:prSet>
      <dgm:spPr/>
    </dgm:pt>
    <dgm:pt modelId="{215CA8CE-4537-4AEB-9891-23C1BD341D96}" type="pres">
      <dgm:prSet presAssocID="{1C7881DC-098D-45EF-8F73-FF4C179933AD}" presName="bottomLine" presStyleLbl="alignNode1" presStyleIdx="3" presStyleCnt="8">
        <dgm:presLayoutVars/>
      </dgm:prSet>
      <dgm:spPr/>
    </dgm:pt>
    <dgm:pt modelId="{E61BA827-C67A-4D42-97EE-5A7A2939444A}" type="pres">
      <dgm:prSet presAssocID="{1C7881DC-098D-45EF-8F73-FF4C179933AD}" presName="nodeText" presStyleLbl="bgAccFollowNode1" presStyleIdx="1" presStyleCnt="4">
        <dgm:presLayoutVars>
          <dgm:bulletEnabled val="1"/>
        </dgm:presLayoutVars>
      </dgm:prSet>
      <dgm:spPr/>
    </dgm:pt>
    <dgm:pt modelId="{9A4FB5CE-897D-4BFD-A813-0F8D930CF138}" type="pres">
      <dgm:prSet presAssocID="{F90C61AB-29F2-4720-B686-8EFEE7ED289E}" presName="sibTrans" presStyleCnt="0"/>
      <dgm:spPr/>
    </dgm:pt>
    <dgm:pt modelId="{E3508328-A57B-4464-ACAD-19C392396D96}" type="pres">
      <dgm:prSet presAssocID="{A0390516-A19B-4E02-A8A2-B104A1BAEAAF}" presName="compositeNode" presStyleCnt="0">
        <dgm:presLayoutVars>
          <dgm:bulletEnabled val="1"/>
        </dgm:presLayoutVars>
      </dgm:prSet>
      <dgm:spPr/>
    </dgm:pt>
    <dgm:pt modelId="{D38D57A8-6259-4CA1-B480-2680CEFBE9FA}" type="pres">
      <dgm:prSet presAssocID="{A0390516-A19B-4E02-A8A2-B104A1BAEAAF}" presName="bgRect" presStyleLbl="bgAccFollowNode1" presStyleIdx="2" presStyleCnt="4"/>
      <dgm:spPr/>
    </dgm:pt>
    <dgm:pt modelId="{128533DF-9BEB-4DB9-B904-8AF0C41CCF17}" type="pres">
      <dgm:prSet presAssocID="{07E66A46-492B-47DC-8482-4277719883CA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891C66AD-FAA3-419E-A4EF-5B23FF74EDDD}" type="pres">
      <dgm:prSet presAssocID="{A0390516-A19B-4E02-A8A2-B104A1BAEAAF}" presName="bottomLine" presStyleLbl="alignNode1" presStyleIdx="5" presStyleCnt="8">
        <dgm:presLayoutVars/>
      </dgm:prSet>
      <dgm:spPr/>
    </dgm:pt>
    <dgm:pt modelId="{C08F5138-5C17-4FF1-869D-66E65EAAE28C}" type="pres">
      <dgm:prSet presAssocID="{A0390516-A19B-4E02-A8A2-B104A1BAEAAF}" presName="nodeText" presStyleLbl="bgAccFollowNode1" presStyleIdx="2" presStyleCnt="4">
        <dgm:presLayoutVars>
          <dgm:bulletEnabled val="1"/>
        </dgm:presLayoutVars>
      </dgm:prSet>
      <dgm:spPr/>
    </dgm:pt>
    <dgm:pt modelId="{C273DA69-7DE3-409C-ABEB-04FD1612AE32}" type="pres">
      <dgm:prSet presAssocID="{07E66A46-492B-47DC-8482-4277719883CA}" presName="sibTrans" presStyleCnt="0"/>
      <dgm:spPr/>
    </dgm:pt>
    <dgm:pt modelId="{783FAB87-BB17-4DEF-A978-9D5763DDCFE7}" type="pres">
      <dgm:prSet presAssocID="{57C1D6B9-9558-4143-8FC2-3D29A8830902}" presName="compositeNode" presStyleCnt="0">
        <dgm:presLayoutVars>
          <dgm:bulletEnabled val="1"/>
        </dgm:presLayoutVars>
      </dgm:prSet>
      <dgm:spPr/>
    </dgm:pt>
    <dgm:pt modelId="{A4047EE2-76D7-416B-AE18-E8249DE34FB9}" type="pres">
      <dgm:prSet presAssocID="{57C1D6B9-9558-4143-8FC2-3D29A8830902}" presName="bgRect" presStyleLbl="bgAccFollowNode1" presStyleIdx="3" presStyleCnt="4"/>
      <dgm:spPr/>
    </dgm:pt>
    <dgm:pt modelId="{ECD71912-F6F7-49C0-A9DE-C764787C827B}" type="pres">
      <dgm:prSet presAssocID="{FADA8F5F-3C96-41F3-9DBC-16BBC8978D0B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C3B29273-1D9A-4909-9BB6-0B2E634156B9}" type="pres">
      <dgm:prSet presAssocID="{57C1D6B9-9558-4143-8FC2-3D29A8830902}" presName="bottomLine" presStyleLbl="alignNode1" presStyleIdx="7" presStyleCnt="8">
        <dgm:presLayoutVars/>
      </dgm:prSet>
      <dgm:spPr/>
    </dgm:pt>
    <dgm:pt modelId="{D97659DE-D97A-4F53-8F5B-33B15143EC38}" type="pres">
      <dgm:prSet presAssocID="{57C1D6B9-9558-4143-8FC2-3D29A8830902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4DBA0B2A-1BDE-4534-9B23-A017F6716F74}" type="presOf" srcId="{2E12DD52-06F5-43CA-88F0-561F077212AB}" destId="{7CD1C727-C31D-4C34-BBF5-73ED4DF055D6}" srcOrd="1" destOrd="0" presId="urn:microsoft.com/office/officeart/2016/7/layout/BasicLinearProcessNumbered"/>
    <dgm:cxn modelId="{5C048834-1A1D-4DD1-B57E-20DEB8E1D62B}" type="presOf" srcId="{1C7881DC-098D-45EF-8F73-FF4C179933AD}" destId="{FFE88DD1-86A4-49EA-9B40-B851D9837065}" srcOrd="0" destOrd="0" presId="urn:microsoft.com/office/officeart/2016/7/layout/BasicLinearProcessNumbered"/>
    <dgm:cxn modelId="{1FED5C5C-83C5-47E8-9E73-92B4BD60DA2C}" type="presOf" srcId="{57C1D6B9-9558-4143-8FC2-3D29A8830902}" destId="{D97659DE-D97A-4F53-8F5B-33B15143EC38}" srcOrd="1" destOrd="0" presId="urn:microsoft.com/office/officeart/2016/7/layout/BasicLinearProcessNumbered"/>
    <dgm:cxn modelId="{46A17A64-D1BB-4681-864A-9B38FFF1192A}" type="presOf" srcId="{A0390516-A19B-4E02-A8A2-B104A1BAEAAF}" destId="{C08F5138-5C17-4FF1-869D-66E65EAAE28C}" srcOrd="1" destOrd="0" presId="urn:microsoft.com/office/officeart/2016/7/layout/BasicLinearProcessNumbered"/>
    <dgm:cxn modelId="{DC9B6847-5A49-4609-A350-E30D303CE3A3}" type="presOf" srcId="{A0390516-A19B-4E02-A8A2-B104A1BAEAAF}" destId="{D38D57A8-6259-4CA1-B480-2680CEFBE9FA}" srcOrd="0" destOrd="0" presId="urn:microsoft.com/office/officeart/2016/7/layout/BasicLinearProcessNumbered"/>
    <dgm:cxn modelId="{15EC0D48-8036-4593-BA18-F81A278ED577}" type="presOf" srcId="{094E8332-DBC2-48E1-BC3C-49AFFC6E7D99}" destId="{1236AEF3-6A4C-4A8B-A62B-975B2196EB20}" srcOrd="0" destOrd="0" presId="urn:microsoft.com/office/officeart/2016/7/layout/BasicLinearProcessNumbered"/>
    <dgm:cxn modelId="{663F704B-02AC-48A5-9E8B-72C653145DC9}" type="presOf" srcId="{CEABB55C-8C01-404B-9A92-F22DD369484F}" destId="{C02C79A6-D8AE-4857-9514-E53D552F42AA}" srcOrd="0" destOrd="0" presId="urn:microsoft.com/office/officeart/2016/7/layout/BasicLinearProcessNumbered"/>
    <dgm:cxn modelId="{52D02051-0F35-4581-A7EA-DD14D2974568}" srcId="{094E8332-DBC2-48E1-BC3C-49AFFC6E7D99}" destId="{2E12DD52-06F5-43CA-88F0-561F077212AB}" srcOrd="0" destOrd="0" parTransId="{A228AB15-FB76-469C-B99D-D619F3542711}" sibTransId="{CEABB55C-8C01-404B-9A92-F22DD369484F}"/>
    <dgm:cxn modelId="{4B242678-006A-4987-965F-C98CD4022A62}" type="presOf" srcId="{07E66A46-492B-47DC-8482-4277719883CA}" destId="{128533DF-9BEB-4DB9-B904-8AF0C41CCF17}" srcOrd="0" destOrd="0" presId="urn:microsoft.com/office/officeart/2016/7/layout/BasicLinearProcessNumbered"/>
    <dgm:cxn modelId="{CA2A5280-525B-4166-BEEC-59A1C9B70065}" srcId="{094E8332-DBC2-48E1-BC3C-49AFFC6E7D99}" destId="{57C1D6B9-9558-4143-8FC2-3D29A8830902}" srcOrd="3" destOrd="0" parTransId="{2D5F2289-AEE0-4E2A-B064-F29D43305384}" sibTransId="{FADA8F5F-3C96-41F3-9DBC-16BBC8978D0B}"/>
    <dgm:cxn modelId="{8C735987-E890-4460-9690-E15749B18317}" type="presOf" srcId="{FADA8F5F-3C96-41F3-9DBC-16BBC8978D0B}" destId="{ECD71912-F6F7-49C0-A9DE-C764787C827B}" srcOrd="0" destOrd="0" presId="urn:microsoft.com/office/officeart/2016/7/layout/BasicLinearProcessNumbered"/>
    <dgm:cxn modelId="{0E0265A6-2FC5-4D65-B021-5D33BE4183ED}" type="presOf" srcId="{F90C61AB-29F2-4720-B686-8EFEE7ED289E}" destId="{673D7DA6-7190-4BE2-A56C-4EEC075770DF}" srcOrd="0" destOrd="0" presId="urn:microsoft.com/office/officeart/2016/7/layout/BasicLinearProcessNumbered"/>
    <dgm:cxn modelId="{B99301A7-E608-4949-A726-184D1B776121}" srcId="{094E8332-DBC2-48E1-BC3C-49AFFC6E7D99}" destId="{1C7881DC-098D-45EF-8F73-FF4C179933AD}" srcOrd="1" destOrd="0" parTransId="{9B00381B-9521-4E9C-83B9-623D86386DFC}" sibTransId="{F90C61AB-29F2-4720-B686-8EFEE7ED289E}"/>
    <dgm:cxn modelId="{3B0852BA-CD06-46A0-99F3-03B822F40AD4}" type="presOf" srcId="{57C1D6B9-9558-4143-8FC2-3D29A8830902}" destId="{A4047EE2-76D7-416B-AE18-E8249DE34FB9}" srcOrd="0" destOrd="0" presId="urn:microsoft.com/office/officeart/2016/7/layout/BasicLinearProcessNumbered"/>
    <dgm:cxn modelId="{D899EBD5-D17C-4DF0-813F-A2995FD0E176}" type="presOf" srcId="{1C7881DC-098D-45EF-8F73-FF4C179933AD}" destId="{E61BA827-C67A-4D42-97EE-5A7A2939444A}" srcOrd="1" destOrd="0" presId="urn:microsoft.com/office/officeart/2016/7/layout/BasicLinearProcessNumbered"/>
    <dgm:cxn modelId="{458615F6-C309-46CC-97FD-7C4012113FE1}" type="presOf" srcId="{2E12DD52-06F5-43CA-88F0-561F077212AB}" destId="{6051F18A-6183-4A19-98B4-7645923AD059}" srcOrd="0" destOrd="0" presId="urn:microsoft.com/office/officeart/2016/7/layout/BasicLinearProcessNumbered"/>
    <dgm:cxn modelId="{65B441F8-6F64-4B53-86E1-7319C93E36CA}" srcId="{094E8332-DBC2-48E1-BC3C-49AFFC6E7D99}" destId="{A0390516-A19B-4E02-A8A2-B104A1BAEAAF}" srcOrd="2" destOrd="0" parTransId="{20250138-6355-470E-9B06-5F04175D40E8}" sibTransId="{07E66A46-492B-47DC-8482-4277719883CA}"/>
    <dgm:cxn modelId="{20AF0C97-A8D6-4D0D-8A9C-84E69B2E186E}" type="presParOf" srcId="{1236AEF3-6A4C-4A8B-A62B-975B2196EB20}" destId="{E3FF524E-828B-4DAC-8224-2C198FE9AF3B}" srcOrd="0" destOrd="0" presId="urn:microsoft.com/office/officeart/2016/7/layout/BasicLinearProcessNumbered"/>
    <dgm:cxn modelId="{789F1560-5FF2-401D-9836-CCA3AC8C0CEB}" type="presParOf" srcId="{E3FF524E-828B-4DAC-8224-2C198FE9AF3B}" destId="{6051F18A-6183-4A19-98B4-7645923AD059}" srcOrd="0" destOrd="0" presId="urn:microsoft.com/office/officeart/2016/7/layout/BasicLinearProcessNumbered"/>
    <dgm:cxn modelId="{A3DE7F8D-413A-4C2B-91B0-7F57BDD33892}" type="presParOf" srcId="{E3FF524E-828B-4DAC-8224-2C198FE9AF3B}" destId="{C02C79A6-D8AE-4857-9514-E53D552F42AA}" srcOrd="1" destOrd="0" presId="urn:microsoft.com/office/officeart/2016/7/layout/BasicLinearProcessNumbered"/>
    <dgm:cxn modelId="{A624E8C6-353C-47A7-A417-5D3887460899}" type="presParOf" srcId="{E3FF524E-828B-4DAC-8224-2C198FE9AF3B}" destId="{1DFDE298-F271-49CC-A3AB-81E30B2DF3B1}" srcOrd="2" destOrd="0" presId="urn:microsoft.com/office/officeart/2016/7/layout/BasicLinearProcessNumbered"/>
    <dgm:cxn modelId="{7A59217D-4D95-4AD5-9D54-875FFA6C8938}" type="presParOf" srcId="{E3FF524E-828B-4DAC-8224-2C198FE9AF3B}" destId="{7CD1C727-C31D-4C34-BBF5-73ED4DF055D6}" srcOrd="3" destOrd="0" presId="urn:microsoft.com/office/officeart/2016/7/layout/BasicLinearProcessNumbered"/>
    <dgm:cxn modelId="{464A9AA6-44F6-4A58-98FF-19E7B455BC56}" type="presParOf" srcId="{1236AEF3-6A4C-4A8B-A62B-975B2196EB20}" destId="{6C77DC9A-4C61-4EA7-9A25-B61EFBF2517B}" srcOrd="1" destOrd="0" presId="urn:microsoft.com/office/officeart/2016/7/layout/BasicLinearProcessNumbered"/>
    <dgm:cxn modelId="{579B6D4C-C359-432B-8DF0-42DCC4BD2690}" type="presParOf" srcId="{1236AEF3-6A4C-4A8B-A62B-975B2196EB20}" destId="{F3B1758A-8BD0-49B0-B57E-59B173E1AFF1}" srcOrd="2" destOrd="0" presId="urn:microsoft.com/office/officeart/2016/7/layout/BasicLinearProcessNumbered"/>
    <dgm:cxn modelId="{AEC5DB9C-C865-42CC-AD6E-ABD6734A34A0}" type="presParOf" srcId="{F3B1758A-8BD0-49B0-B57E-59B173E1AFF1}" destId="{FFE88DD1-86A4-49EA-9B40-B851D9837065}" srcOrd="0" destOrd="0" presId="urn:microsoft.com/office/officeart/2016/7/layout/BasicLinearProcessNumbered"/>
    <dgm:cxn modelId="{41E0B96A-0297-42CF-B5F3-96244ECA51F2}" type="presParOf" srcId="{F3B1758A-8BD0-49B0-B57E-59B173E1AFF1}" destId="{673D7DA6-7190-4BE2-A56C-4EEC075770DF}" srcOrd="1" destOrd="0" presId="urn:microsoft.com/office/officeart/2016/7/layout/BasicLinearProcessNumbered"/>
    <dgm:cxn modelId="{B26149AB-CE03-48E7-9E65-AC14837CAAA9}" type="presParOf" srcId="{F3B1758A-8BD0-49B0-B57E-59B173E1AFF1}" destId="{215CA8CE-4537-4AEB-9891-23C1BD341D96}" srcOrd="2" destOrd="0" presId="urn:microsoft.com/office/officeart/2016/7/layout/BasicLinearProcessNumbered"/>
    <dgm:cxn modelId="{4ED7BB03-FF98-42D4-9650-F8D09E0FA298}" type="presParOf" srcId="{F3B1758A-8BD0-49B0-B57E-59B173E1AFF1}" destId="{E61BA827-C67A-4D42-97EE-5A7A2939444A}" srcOrd="3" destOrd="0" presId="urn:microsoft.com/office/officeart/2016/7/layout/BasicLinearProcessNumbered"/>
    <dgm:cxn modelId="{37C31A3B-E0BB-4A3E-A8B8-0E09E7F2A915}" type="presParOf" srcId="{1236AEF3-6A4C-4A8B-A62B-975B2196EB20}" destId="{9A4FB5CE-897D-4BFD-A813-0F8D930CF138}" srcOrd="3" destOrd="0" presId="urn:microsoft.com/office/officeart/2016/7/layout/BasicLinearProcessNumbered"/>
    <dgm:cxn modelId="{41C91ADB-9146-48C0-801A-D40C29E3316E}" type="presParOf" srcId="{1236AEF3-6A4C-4A8B-A62B-975B2196EB20}" destId="{E3508328-A57B-4464-ACAD-19C392396D96}" srcOrd="4" destOrd="0" presId="urn:microsoft.com/office/officeart/2016/7/layout/BasicLinearProcessNumbered"/>
    <dgm:cxn modelId="{F476417D-AF73-42ED-B0F5-CCE3310D9A37}" type="presParOf" srcId="{E3508328-A57B-4464-ACAD-19C392396D96}" destId="{D38D57A8-6259-4CA1-B480-2680CEFBE9FA}" srcOrd="0" destOrd="0" presId="urn:microsoft.com/office/officeart/2016/7/layout/BasicLinearProcessNumbered"/>
    <dgm:cxn modelId="{3DFF694E-8AE3-48A7-A94C-CCD1AB08FF71}" type="presParOf" srcId="{E3508328-A57B-4464-ACAD-19C392396D96}" destId="{128533DF-9BEB-4DB9-B904-8AF0C41CCF17}" srcOrd="1" destOrd="0" presId="urn:microsoft.com/office/officeart/2016/7/layout/BasicLinearProcessNumbered"/>
    <dgm:cxn modelId="{CFF33E21-40BB-49EA-9B2C-0853B93854E7}" type="presParOf" srcId="{E3508328-A57B-4464-ACAD-19C392396D96}" destId="{891C66AD-FAA3-419E-A4EF-5B23FF74EDDD}" srcOrd="2" destOrd="0" presId="urn:microsoft.com/office/officeart/2016/7/layout/BasicLinearProcessNumbered"/>
    <dgm:cxn modelId="{8ECF360E-E0BE-48D7-A9D9-BCC9BCC23F5B}" type="presParOf" srcId="{E3508328-A57B-4464-ACAD-19C392396D96}" destId="{C08F5138-5C17-4FF1-869D-66E65EAAE28C}" srcOrd="3" destOrd="0" presId="urn:microsoft.com/office/officeart/2016/7/layout/BasicLinearProcessNumbered"/>
    <dgm:cxn modelId="{6A6073AA-5E6F-4A1D-A15D-F9B9AF68F1DB}" type="presParOf" srcId="{1236AEF3-6A4C-4A8B-A62B-975B2196EB20}" destId="{C273DA69-7DE3-409C-ABEB-04FD1612AE32}" srcOrd="5" destOrd="0" presId="urn:microsoft.com/office/officeart/2016/7/layout/BasicLinearProcessNumbered"/>
    <dgm:cxn modelId="{CD1375E7-EB47-48DF-BE3E-9F5CBCB2FA60}" type="presParOf" srcId="{1236AEF3-6A4C-4A8B-A62B-975B2196EB20}" destId="{783FAB87-BB17-4DEF-A978-9D5763DDCFE7}" srcOrd="6" destOrd="0" presId="urn:microsoft.com/office/officeart/2016/7/layout/BasicLinearProcessNumbered"/>
    <dgm:cxn modelId="{481FEEBE-B4C8-4AB8-8F78-D437C3947B83}" type="presParOf" srcId="{783FAB87-BB17-4DEF-A978-9D5763DDCFE7}" destId="{A4047EE2-76D7-416B-AE18-E8249DE34FB9}" srcOrd="0" destOrd="0" presId="urn:microsoft.com/office/officeart/2016/7/layout/BasicLinearProcessNumbered"/>
    <dgm:cxn modelId="{F2267B77-C662-4999-B709-BC8EBC8F82B5}" type="presParOf" srcId="{783FAB87-BB17-4DEF-A978-9D5763DDCFE7}" destId="{ECD71912-F6F7-49C0-A9DE-C764787C827B}" srcOrd="1" destOrd="0" presId="urn:microsoft.com/office/officeart/2016/7/layout/BasicLinearProcessNumbered"/>
    <dgm:cxn modelId="{B7CD1202-B999-4753-87D5-B08088CEC6AF}" type="presParOf" srcId="{783FAB87-BB17-4DEF-A978-9D5763DDCFE7}" destId="{C3B29273-1D9A-4909-9BB6-0B2E634156B9}" srcOrd="2" destOrd="0" presId="urn:microsoft.com/office/officeart/2016/7/layout/BasicLinearProcessNumbered"/>
    <dgm:cxn modelId="{30E8F1C9-0A15-4D9B-A7D4-695E170F617D}" type="presParOf" srcId="{783FAB87-BB17-4DEF-A978-9D5763DDCFE7}" destId="{D97659DE-D97A-4F53-8F5B-33B15143EC38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995E96-D386-4064-A181-3FCF614B7F68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508DFE1C-D304-4535-A94D-0D749F5ECFCE}">
      <dgm:prSet custT="1"/>
      <dgm:spPr>
        <a:solidFill>
          <a:schemeClr val="bg1">
            <a:lumMod val="9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sz="1500" dirty="0">
              <a:solidFill>
                <a:schemeClr val="tx1">
                  <a:lumMod val="85000"/>
                  <a:lumOff val="15000"/>
                </a:schemeClr>
              </a:solidFill>
            </a:rPr>
            <a:t>Lack of cooperation at the local and also national level</a:t>
          </a:r>
          <a:endParaRPr lang="en-US" sz="15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015D328-5EF1-4A73-BBC9-10FE0750EEFF}" type="parTrans" cxnId="{AC5C75E3-B468-4BF0-9459-BB9C64AE555A}">
      <dgm:prSet/>
      <dgm:spPr/>
      <dgm:t>
        <a:bodyPr/>
        <a:lstStyle/>
        <a:p>
          <a:endParaRPr lang="en-US"/>
        </a:p>
      </dgm:t>
    </dgm:pt>
    <dgm:pt modelId="{3E595C4D-CE71-4A05-B760-D615636C3D7E}" type="sibTrans" cxnId="{AC5C75E3-B468-4BF0-9459-BB9C64AE555A}">
      <dgm:prSet phldrT="1" phldr="0"/>
      <dgm:spPr/>
      <dgm:t>
        <a:bodyPr/>
        <a:lstStyle/>
        <a:p>
          <a:endParaRPr lang="en-US"/>
        </a:p>
      </dgm:t>
    </dgm:pt>
    <dgm:pt modelId="{A6033328-8CBE-4A9C-BC74-D542FF429548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GB" sz="1500" dirty="0">
              <a:solidFill>
                <a:schemeClr val="tx1">
                  <a:lumMod val="85000"/>
                  <a:lumOff val="15000"/>
                </a:schemeClr>
              </a:solidFill>
            </a:rPr>
            <a:t>Lack of mandate. Roles of municipalities are not defined by the legislation</a:t>
          </a:r>
          <a:endParaRPr lang="en-US" sz="15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F7C57B9-1908-43DF-A16D-58956FB4D994}" type="parTrans" cxnId="{108419E9-B032-46DC-A65F-EA9AF9759F47}">
      <dgm:prSet/>
      <dgm:spPr/>
      <dgm:t>
        <a:bodyPr/>
        <a:lstStyle/>
        <a:p>
          <a:endParaRPr lang="en-US"/>
        </a:p>
      </dgm:t>
    </dgm:pt>
    <dgm:pt modelId="{6B220353-9786-4AAF-97B9-57F74F774CE4}" type="sibTrans" cxnId="{108419E9-B032-46DC-A65F-EA9AF9759F47}">
      <dgm:prSet phldrT="2" phldr="0"/>
      <dgm:spPr/>
      <dgm:t>
        <a:bodyPr/>
        <a:lstStyle/>
        <a:p>
          <a:endParaRPr lang="en-US"/>
        </a:p>
      </dgm:t>
    </dgm:pt>
    <dgm:pt modelId="{7D0C9DD0-2388-4C42-96E9-B92065FA4DFA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sz="1500" dirty="0">
              <a:solidFill>
                <a:schemeClr val="tx1">
                  <a:lumMod val="85000"/>
                  <a:lumOff val="15000"/>
                </a:schemeClr>
              </a:solidFill>
            </a:rPr>
            <a:t>Prevention and assistance to victims is not a priority for municipal actors</a:t>
          </a:r>
        </a:p>
      </dgm:t>
    </dgm:pt>
    <dgm:pt modelId="{308830DE-C545-4258-8F87-C4DB9EC577B3}" type="parTrans" cxnId="{D523DCB6-00FF-494E-AB6E-72A65497F760}">
      <dgm:prSet/>
      <dgm:spPr/>
      <dgm:t>
        <a:bodyPr/>
        <a:lstStyle/>
        <a:p>
          <a:endParaRPr lang="en-US"/>
        </a:p>
      </dgm:t>
    </dgm:pt>
    <dgm:pt modelId="{13C8151F-7C6D-4568-AC8C-A2EE5E267081}" type="sibTrans" cxnId="{D523DCB6-00FF-494E-AB6E-72A65497F760}">
      <dgm:prSet phldrT="3" phldr="0"/>
      <dgm:spPr/>
      <dgm:t>
        <a:bodyPr/>
        <a:lstStyle/>
        <a:p>
          <a:endParaRPr lang="en-US"/>
        </a:p>
      </dgm:t>
    </dgm:pt>
    <dgm:pt modelId="{C3667039-46F4-44D6-BD45-97C50D060E3B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GB" sz="1500" dirty="0">
              <a:solidFill>
                <a:schemeClr val="tx1">
                  <a:lumMod val="85000"/>
                  <a:lumOff val="15000"/>
                </a:schemeClr>
              </a:solidFill>
            </a:rPr>
            <a:t>Lack of regular trainings at the national and local level, especially on identification of victims </a:t>
          </a:r>
          <a:endParaRPr lang="en-US" sz="15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81F6832-71CE-4E8A-B2B1-0FD04DD72CCC}" type="parTrans" cxnId="{B54C82DF-C766-4218-BD9A-5BCBA040A8D0}">
      <dgm:prSet/>
      <dgm:spPr/>
      <dgm:t>
        <a:bodyPr/>
        <a:lstStyle/>
        <a:p>
          <a:endParaRPr lang="en-US"/>
        </a:p>
      </dgm:t>
    </dgm:pt>
    <dgm:pt modelId="{7B2713D7-8A86-49CA-A750-2D92AC45EC1E}" type="sibTrans" cxnId="{B54C82DF-C766-4218-BD9A-5BCBA040A8D0}">
      <dgm:prSet phldrT="4" phldr="0"/>
      <dgm:spPr/>
      <dgm:t>
        <a:bodyPr/>
        <a:lstStyle/>
        <a:p>
          <a:endParaRPr lang="en-US"/>
        </a:p>
      </dgm:t>
    </dgm:pt>
    <dgm:pt modelId="{40D99268-1F11-465D-B2B8-772A5593C7E6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pPr algn="just"/>
          <a:r>
            <a:rPr lang="en-GB" sz="1500" dirty="0">
              <a:solidFill>
                <a:schemeClr val="tx1">
                  <a:lumMod val="85000"/>
                  <a:lumOff val="15000"/>
                </a:schemeClr>
              </a:solidFill>
            </a:rPr>
            <a:t>Lack of publicly funded, long-term support to victims</a:t>
          </a:r>
          <a:endParaRPr lang="en-US" sz="15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782E5BD-BB65-482C-8B4A-82648E867E9B}" type="parTrans" cxnId="{7679DF4B-2F29-4BDD-9951-F56A50613003}">
      <dgm:prSet/>
      <dgm:spPr/>
      <dgm:t>
        <a:bodyPr/>
        <a:lstStyle/>
        <a:p>
          <a:endParaRPr lang="en-US"/>
        </a:p>
      </dgm:t>
    </dgm:pt>
    <dgm:pt modelId="{C80F36DD-6180-4E19-87E9-17851254BE94}" type="sibTrans" cxnId="{7679DF4B-2F29-4BDD-9951-F56A50613003}">
      <dgm:prSet phldrT="5" phldr="0"/>
      <dgm:spPr/>
      <dgm:t>
        <a:bodyPr/>
        <a:lstStyle/>
        <a:p>
          <a:endParaRPr lang="en-US"/>
        </a:p>
      </dgm:t>
    </dgm:pt>
    <dgm:pt modelId="{B71DE8DF-73A3-444E-9C87-03E7A99653B4}" type="pres">
      <dgm:prSet presAssocID="{E0995E96-D386-4064-A181-3FCF614B7F68}" presName="Name0" presStyleCnt="0">
        <dgm:presLayoutVars>
          <dgm:animLvl val="lvl"/>
          <dgm:resizeHandles val="exact"/>
        </dgm:presLayoutVars>
      </dgm:prSet>
      <dgm:spPr/>
    </dgm:pt>
    <dgm:pt modelId="{43594EE7-FF7D-4030-BC20-D868D22E91B0}" type="pres">
      <dgm:prSet presAssocID="{508DFE1C-D304-4535-A94D-0D749F5ECFCE}" presName="compositeNode" presStyleCnt="0">
        <dgm:presLayoutVars>
          <dgm:bulletEnabled val="1"/>
        </dgm:presLayoutVars>
      </dgm:prSet>
      <dgm:spPr/>
    </dgm:pt>
    <dgm:pt modelId="{BB9C2C85-E6F6-4403-8B17-F21B78D2D85B}" type="pres">
      <dgm:prSet presAssocID="{508DFE1C-D304-4535-A94D-0D749F5ECFCE}" presName="bgRect" presStyleLbl="alignNode1" presStyleIdx="0" presStyleCnt="5"/>
      <dgm:spPr/>
    </dgm:pt>
    <dgm:pt modelId="{30674B98-24FE-431D-854A-3DE993EA83AE}" type="pres">
      <dgm:prSet presAssocID="{3E595C4D-CE71-4A05-B760-D615636C3D7E}" presName="sibTransNodeRect" presStyleLbl="alignNode1" presStyleIdx="0" presStyleCnt="5">
        <dgm:presLayoutVars>
          <dgm:chMax val="0"/>
          <dgm:bulletEnabled val="1"/>
        </dgm:presLayoutVars>
      </dgm:prSet>
      <dgm:spPr/>
    </dgm:pt>
    <dgm:pt modelId="{2A3D9AB8-496E-4027-A7F7-AA0000313957}" type="pres">
      <dgm:prSet presAssocID="{508DFE1C-D304-4535-A94D-0D749F5ECFCE}" presName="nodeRect" presStyleLbl="alignNode1" presStyleIdx="0" presStyleCnt="5">
        <dgm:presLayoutVars>
          <dgm:bulletEnabled val="1"/>
        </dgm:presLayoutVars>
      </dgm:prSet>
      <dgm:spPr/>
    </dgm:pt>
    <dgm:pt modelId="{CFAA9416-82C5-4A10-8EBB-527B18291374}" type="pres">
      <dgm:prSet presAssocID="{3E595C4D-CE71-4A05-B760-D615636C3D7E}" presName="sibTrans" presStyleCnt="0"/>
      <dgm:spPr/>
    </dgm:pt>
    <dgm:pt modelId="{6ACA6B17-8957-4B04-8E3B-DF6B00F6BFEA}" type="pres">
      <dgm:prSet presAssocID="{A6033328-8CBE-4A9C-BC74-D542FF429548}" presName="compositeNode" presStyleCnt="0">
        <dgm:presLayoutVars>
          <dgm:bulletEnabled val="1"/>
        </dgm:presLayoutVars>
      </dgm:prSet>
      <dgm:spPr/>
    </dgm:pt>
    <dgm:pt modelId="{FAC448DA-5E33-49F4-828E-ED26F8912B3C}" type="pres">
      <dgm:prSet presAssocID="{A6033328-8CBE-4A9C-BC74-D542FF429548}" presName="bgRect" presStyleLbl="alignNode1" presStyleIdx="1" presStyleCnt="5"/>
      <dgm:spPr/>
    </dgm:pt>
    <dgm:pt modelId="{5FFD6BEF-86A6-49DC-AA7D-19AD931B9254}" type="pres">
      <dgm:prSet presAssocID="{6B220353-9786-4AAF-97B9-57F74F774CE4}" presName="sibTransNodeRect" presStyleLbl="alignNode1" presStyleIdx="1" presStyleCnt="5">
        <dgm:presLayoutVars>
          <dgm:chMax val="0"/>
          <dgm:bulletEnabled val="1"/>
        </dgm:presLayoutVars>
      </dgm:prSet>
      <dgm:spPr/>
    </dgm:pt>
    <dgm:pt modelId="{28DC8D49-3058-488D-B2D9-BF92CCE4E4F1}" type="pres">
      <dgm:prSet presAssocID="{A6033328-8CBE-4A9C-BC74-D542FF429548}" presName="nodeRect" presStyleLbl="alignNode1" presStyleIdx="1" presStyleCnt="5">
        <dgm:presLayoutVars>
          <dgm:bulletEnabled val="1"/>
        </dgm:presLayoutVars>
      </dgm:prSet>
      <dgm:spPr/>
    </dgm:pt>
    <dgm:pt modelId="{0DFE14FE-973F-41BE-8C23-6DF1973897CC}" type="pres">
      <dgm:prSet presAssocID="{6B220353-9786-4AAF-97B9-57F74F774CE4}" presName="sibTrans" presStyleCnt="0"/>
      <dgm:spPr/>
    </dgm:pt>
    <dgm:pt modelId="{DDFA717B-7C87-4CE5-A0DA-98B639F2C310}" type="pres">
      <dgm:prSet presAssocID="{7D0C9DD0-2388-4C42-96E9-B92065FA4DFA}" presName="compositeNode" presStyleCnt="0">
        <dgm:presLayoutVars>
          <dgm:bulletEnabled val="1"/>
        </dgm:presLayoutVars>
      </dgm:prSet>
      <dgm:spPr/>
    </dgm:pt>
    <dgm:pt modelId="{2129D7FF-2B45-4C1D-BF2B-A7D587922ED9}" type="pres">
      <dgm:prSet presAssocID="{7D0C9DD0-2388-4C42-96E9-B92065FA4DFA}" presName="bgRect" presStyleLbl="alignNode1" presStyleIdx="2" presStyleCnt="5"/>
      <dgm:spPr/>
    </dgm:pt>
    <dgm:pt modelId="{024474C7-5FA1-42A0-A781-6A004D43478E}" type="pres">
      <dgm:prSet presAssocID="{13C8151F-7C6D-4568-AC8C-A2EE5E267081}" presName="sibTransNodeRect" presStyleLbl="alignNode1" presStyleIdx="2" presStyleCnt="5">
        <dgm:presLayoutVars>
          <dgm:chMax val="0"/>
          <dgm:bulletEnabled val="1"/>
        </dgm:presLayoutVars>
      </dgm:prSet>
      <dgm:spPr/>
    </dgm:pt>
    <dgm:pt modelId="{6E2D259B-0EE4-4B54-BBFF-E5C0A18B7970}" type="pres">
      <dgm:prSet presAssocID="{7D0C9DD0-2388-4C42-96E9-B92065FA4DFA}" presName="nodeRect" presStyleLbl="alignNode1" presStyleIdx="2" presStyleCnt="5">
        <dgm:presLayoutVars>
          <dgm:bulletEnabled val="1"/>
        </dgm:presLayoutVars>
      </dgm:prSet>
      <dgm:spPr/>
    </dgm:pt>
    <dgm:pt modelId="{B6066664-7A27-4D3F-A2E6-456C2A735932}" type="pres">
      <dgm:prSet presAssocID="{13C8151F-7C6D-4568-AC8C-A2EE5E267081}" presName="sibTrans" presStyleCnt="0"/>
      <dgm:spPr/>
    </dgm:pt>
    <dgm:pt modelId="{E84A7CE8-EE86-4D3B-A69B-DA383A4089BD}" type="pres">
      <dgm:prSet presAssocID="{C3667039-46F4-44D6-BD45-97C50D060E3B}" presName="compositeNode" presStyleCnt="0">
        <dgm:presLayoutVars>
          <dgm:bulletEnabled val="1"/>
        </dgm:presLayoutVars>
      </dgm:prSet>
      <dgm:spPr/>
    </dgm:pt>
    <dgm:pt modelId="{E71D0103-B221-4318-AC35-EA17A4913D74}" type="pres">
      <dgm:prSet presAssocID="{C3667039-46F4-44D6-BD45-97C50D060E3B}" presName="bgRect" presStyleLbl="alignNode1" presStyleIdx="3" presStyleCnt="5"/>
      <dgm:spPr/>
    </dgm:pt>
    <dgm:pt modelId="{7B3EA17F-28FB-474B-A4D1-1B59106614A4}" type="pres">
      <dgm:prSet presAssocID="{7B2713D7-8A86-49CA-A750-2D92AC45EC1E}" presName="sibTransNodeRect" presStyleLbl="alignNode1" presStyleIdx="3" presStyleCnt="5">
        <dgm:presLayoutVars>
          <dgm:chMax val="0"/>
          <dgm:bulletEnabled val="1"/>
        </dgm:presLayoutVars>
      </dgm:prSet>
      <dgm:spPr/>
    </dgm:pt>
    <dgm:pt modelId="{AA9DA939-EC90-4C03-B525-B04A428F6D8F}" type="pres">
      <dgm:prSet presAssocID="{C3667039-46F4-44D6-BD45-97C50D060E3B}" presName="nodeRect" presStyleLbl="alignNode1" presStyleIdx="3" presStyleCnt="5">
        <dgm:presLayoutVars>
          <dgm:bulletEnabled val="1"/>
        </dgm:presLayoutVars>
      </dgm:prSet>
      <dgm:spPr/>
    </dgm:pt>
    <dgm:pt modelId="{C12EDB14-314C-43D0-AC58-E1736D864148}" type="pres">
      <dgm:prSet presAssocID="{7B2713D7-8A86-49CA-A750-2D92AC45EC1E}" presName="sibTrans" presStyleCnt="0"/>
      <dgm:spPr/>
    </dgm:pt>
    <dgm:pt modelId="{D865207F-0631-4E33-8C1D-1669B0E80E8E}" type="pres">
      <dgm:prSet presAssocID="{40D99268-1F11-465D-B2B8-772A5593C7E6}" presName="compositeNode" presStyleCnt="0">
        <dgm:presLayoutVars>
          <dgm:bulletEnabled val="1"/>
        </dgm:presLayoutVars>
      </dgm:prSet>
      <dgm:spPr/>
    </dgm:pt>
    <dgm:pt modelId="{46DF88E4-C8A4-4B31-BF77-0A021DA8877D}" type="pres">
      <dgm:prSet presAssocID="{40D99268-1F11-465D-B2B8-772A5593C7E6}" presName="bgRect" presStyleLbl="alignNode1" presStyleIdx="4" presStyleCnt="5"/>
      <dgm:spPr/>
    </dgm:pt>
    <dgm:pt modelId="{74252D94-686B-4B99-BBD2-36D0BD83D9E5}" type="pres">
      <dgm:prSet presAssocID="{C80F36DD-6180-4E19-87E9-17851254BE94}" presName="sibTransNodeRect" presStyleLbl="alignNode1" presStyleIdx="4" presStyleCnt="5">
        <dgm:presLayoutVars>
          <dgm:chMax val="0"/>
          <dgm:bulletEnabled val="1"/>
        </dgm:presLayoutVars>
      </dgm:prSet>
      <dgm:spPr/>
    </dgm:pt>
    <dgm:pt modelId="{F006DC49-0AF6-47B9-8F2F-4FF7906611E0}" type="pres">
      <dgm:prSet presAssocID="{40D99268-1F11-465D-B2B8-772A5593C7E6}" presName="nodeRect" presStyleLbl="alignNode1" presStyleIdx="4" presStyleCnt="5">
        <dgm:presLayoutVars>
          <dgm:bulletEnabled val="1"/>
        </dgm:presLayoutVars>
      </dgm:prSet>
      <dgm:spPr/>
    </dgm:pt>
  </dgm:ptLst>
  <dgm:cxnLst>
    <dgm:cxn modelId="{C1738D0D-A501-4AA4-AEDB-BC0D50DD802B}" type="presOf" srcId="{E0995E96-D386-4064-A181-3FCF614B7F68}" destId="{B71DE8DF-73A3-444E-9C87-03E7A99653B4}" srcOrd="0" destOrd="0" presId="urn:microsoft.com/office/officeart/2016/7/layout/LinearBlockProcessNumbered"/>
    <dgm:cxn modelId="{F4E32817-4B2E-41EE-B17C-0C83D01FA1DB}" type="presOf" srcId="{C3667039-46F4-44D6-BD45-97C50D060E3B}" destId="{E71D0103-B221-4318-AC35-EA17A4913D74}" srcOrd="0" destOrd="0" presId="urn:microsoft.com/office/officeart/2016/7/layout/LinearBlockProcessNumbered"/>
    <dgm:cxn modelId="{48E9FB5E-8EB2-48CC-8226-9F06DA1C0641}" type="presOf" srcId="{40D99268-1F11-465D-B2B8-772A5593C7E6}" destId="{F006DC49-0AF6-47B9-8F2F-4FF7906611E0}" srcOrd="1" destOrd="0" presId="urn:microsoft.com/office/officeart/2016/7/layout/LinearBlockProcessNumbered"/>
    <dgm:cxn modelId="{7679DF4B-2F29-4BDD-9951-F56A50613003}" srcId="{E0995E96-D386-4064-A181-3FCF614B7F68}" destId="{40D99268-1F11-465D-B2B8-772A5593C7E6}" srcOrd="4" destOrd="0" parTransId="{8782E5BD-BB65-482C-8B4A-82648E867E9B}" sibTransId="{C80F36DD-6180-4E19-87E9-17851254BE94}"/>
    <dgm:cxn modelId="{BE049272-3C8E-43BF-9EF2-7F513224B4D3}" type="presOf" srcId="{508DFE1C-D304-4535-A94D-0D749F5ECFCE}" destId="{2A3D9AB8-496E-4027-A7F7-AA0000313957}" srcOrd="1" destOrd="0" presId="urn:microsoft.com/office/officeart/2016/7/layout/LinearBlockProcessNumbered"/>
    <dgm:cxn modelId="{DADD7253-48C9-4886-9B04-6DE1A3BCCA93}" type="presOf" srcId="{C80F36DD-6180-4E19-87E9-17851254BE94}" destId="{74252D94-686B-4B99-BBD2-36D0BD83D9E5}" srcOrd="0" destOrd="0" presId="urn:microsoft.com/office/officeart/2016/7/layout/LinearBlockProcessNumbered"/>
    <dgm:cxn modelId="{7AD71577-2BCA-4CA5-82B1-A3034B2095A2}" type="presOf" srcId="{3E595C4D-CE71-4A05-B760-D615636C3D7E}" destId="{30674B98-24FE-431D-854A-3DE993EA83AE}" srcOrd="0" destOrd="0" presId="urn:microsoft.com/office/officeart/2016/7/layout/LinearBlockProcessNumbered"/>
    <dgm:cxn modelId="{0E810D78-4757-4A81-9188-374457F92F67}" type="presOf" srcId="{508DFE1C-D304-4535-A94D-0D749F5ECFCE}" destId="{BB9C2C85-E6F6-4403-8B17-F21B78D2D85B}" srcOrd="0" destOrd="0" presId="urn:microsoft.com/office/officeart/2016/7/layout/LinearBlockProcessNumbered"/>
    <dgm:cxn modelId="{CAAD5B83-E319-4230-8512-5736A0FA7E81}" type="presOf" srcId="{A6033328-8CBE-4A9C-BC74-D542FF429548}" destId="{FAC448DA-5E33-49F4-828E-ED26F8912B3C}" srcOrd="0" destOrd="0" presId="urn:microsoft.com/office/officeart/2016/7/layout/LinearBlockProcessNumbered"/>
    <dgm:cxn modelId="{763D6486-1BE7-443C-8774-73B6D80B1AF6}" type="presOf" srcId="{7D0C9DD0-2388-4C42-96E9-B92065FA4DFA}" destId="{2129D7FF-2B45-4C1D-BF2B-A7D587922ED9}" srcOrd="0" destOrd="0" presId="urn:microsoft.com/office/officeart/2016/7/layout/LinearBlockProcessNumbered"/>
    <dgm:cxn modelId="{6B646F87-9808-4B2A-A6F1-270AE1F8A1B0}" type="presOf" srcId="{13C8151F-7C6D-4568-AC8C-A2EE5E267081}" destId="{024474C7-5FA1-42A0-A781-6A004D43478E}" srcOrd="0" destOrd="0" presId="urn:microsoft.com/office/officeart/2016/7/layout/LinearBlockProcessNumbered"/>
    <dgm:cxn modelId="{D19D1E9D-BA1B-4191-9710-6D9A11468CFE}" type="presOf" srcId="{7B2713D7-8A86-49CA-A750-2D92AC45EC1E}" destId="{7B3EA17F-28FB-474B-A4D1-1B59106614A4}" srcOrd="0" destOrd="0" presId="urn:microsoft.com/office/officeart/2016/7/layout/LinearBlockProcessNumbered"/>
    <dgm:cxn modelId="{5D79B3A2-501A-499B-AA4A-D3AFD6705395}" type="presOf" srcId="{C3667039-46F4-44D6-BD45-97C50D060E3B}" destId="{AA9DA939-EC90-4C03-B525-B04A428F6D8F}" srcOrd="1" destOrd="0" presId="urn:microsoft.com/office/officeart/2016/7/layout/LinearBlockProcessNumbered"/>
    <dgm:cxn modelId="{673C65A6-D1BC-49A1-90E1-9B16C909963D}" type="presOf" srcId="{6B220353-9786-4AAF-97B9-57F74F774CE4}" destId="{5FFD6BEF-86A6-49DC-AA7D-19AD931B9254}" srcOrd="0" destOrd="0" presId="urn:microsoft.com/office/officeart/2016/7/layout/LinearBlockProcessNumbered"/>
    <dgm:cxn modelId="{D523DCB6-00FF-494E-AB6E-72A65497F760}" srcId="{E0995E96-D386-4064-A181-3FCF614B7F68}" destId="{7D0C9DD0-2388-4C42-96E9-B92065FA4DFA}" srcOrd="2" destOrd="0" parTransId="{308830DE-C545-4258-8F87-C4DB9EC577B3}" sibTransId="{13C8151F-7C6D-4568-AC8C-A2EE5E267081}"/>
    <dgm:cxn modelId="{75504FBB-6E8D-40A9-917B-8AB51D1877C0}" type="presOf" srcId="{40D99268-1F11-465D-B2B8-772A5593C7E6}" destId="{46DF88E4-C8A4-4B31-BF77-0A021DA8877D}" srcOrd="0" destOrd="0" presId="urn:microsoft.com/office/officeart/2016/7/layout/LinearBlockProcessNumbered"/>
    <dgm:cxn modelId="{AD1D4FD3-C669-4612-AA0F-C2919F87392F}" type="presOf" srcId="{7D0C9DD0-2388-4C42-96E9-B92065FA4DFA}" destId="{6E2D259B-0EE4-4B54-BBFF-E5C0A18B7970}" srcOrd="1" destOrd="0" presId="urn:microsoft.com/office/officeart/2016/7/layout/LinearBlockProcessNumbered"/>
    <dgm:cxn modelId="{9C49ECD3-3AA8-44D9-9A54-44139E974D59}" type="presOf" srcId="{A6033328-8CBE-4A9C-BC74-D542FF429548}" destId="{28DC8D49-3058-488D-B2D9-BF92CCE4E4F1}" srcOrd="1" destOrd="0" presId="urn:microsoft.com/office/officeart/2016/7/layout/LinearBlockProcessNumbered"/>
    <dgm:cxn modelId="{B54C82DF-C766-4218-BD9A-5BCBA040A8D0}" srcId="{E0995E96-D386-4064-A181-3FCF614B7F68}" destId="{C3667039-46F4-44D6-BD45-97C50D060E3B}" srcOrd="3" destOrd="0" parTransId="{B81F6832-71CE-4E8A-B2B1-0FD04DD72CCC}" sibTransId="{7B2713D7-8A86-49CA-A750-2D92AC45EC1E}"/>
    <dgm:cxn modelId="{AC5C75E3-B468-4BF0-9459-BB9C64AE555A}" srcId="{E0995E96-D386-4064-A181-3FCF614B7F68}" destId="{508DFE1C-D304-4535-A94D-0D749F5ECFCE}" srcOrd="0" destOrd="0" parTransId="{F015D328-5EF1-4A73-BBC9-10FE0750EEFF}" sibTransId="{3E595C4D-CE71-4A05-B760-D615636C3D7E}"/>
    <dgm:cxn modelId="{108419E9-B032-46DC-A65F-EA9AF9759F47}" srcId="{E0995E96-D386-4064-A181-3FCF614B7F68}" destId="{A6033328-8CBE-4A9C-BC74-D542FF429548}" srcOrd="1" destOrd="0" parTransId="{4F7C57B9-1908-43DF-A16D-58956FB4D994}" sibTransId="{6B220353-9786-4AAF-97B9-57F74F774CE4}"/>
    <dgm:cxn modelId="{7FB81C3F-F513-4578-87B9-C74555132903}" type="presParOf" srcId="{B71DE8DF-73A3-444E-9C87-03E7A99653B4}" destId="{43594EE7-FF7D-4030-BC20-D868D22E91B0}" srcOrd="0" destOrd="0" presId="urn:microsoft.com/office/officeart/2016/7/layout/LinearBlockProcessNumbered"/>
    <dgm:cxn modelId="{2209AAAF-7816-4FC1-A980-7F38C2041BC5}" type="presParOf" srcId="{43594EE7-FF7D-4030-BC20-D868D22E91B0}" destId="{BB9C2C85-E6F6-4403-8B17-F21B78D2D85B}" srcOrd="0" destOrd="0" presId="urn:microsoft.com/office/officeart/2016/7/layout/LinearBlockProcessNumbered"/>
    <dgm:cxn modelId="{5898F3FA-2FAA-4B30-929F-98D13E31428E}" type="presParOf" srcId="{43594EE7-FF7D-4030-BC20-D868D22E91B0}" destId="{30674B98-24FE-431D-854A-3DE993EA83AE}" srcOrd="1" destOrd="0" presId="urn:microsoft.com/office/officeart/2016/7/layout/LinearBlockProcessNumbered"/>
    <dgm:cxn modelId="{934A2C6B-656A-41B8-A251-B8E697894F5A}" type="presParOf" srcId="{43594EE7-FF7D-4030-BC20-D868D22E91B0}" destId="{2A3D9AB8-496E-4027-A7F7-AA0000313957}" srcOrd="2" destOrd="0" presId="urn:microsoft.com/office/officeart/2016/7/layout/LinearBlockProcessNumbered"/>
    <dgm:cxn modelId="{09C11EC5-F623-4AB9-838C-740BCF13043A}" type="presParOf" srcId="{B71DE8DF-73A3-444E-9C87-03E7A99653B4}" destId="{CFAA9416-82C5-4A10-8EBB-527B18291374}" srcOrd="1" destOrd="0" presId="urn:microsoft.com/office/officeart/2016/7/layout/LinearBlockProcessNumbered"/>
    <dgm:cxn modelId="{A657B1C2-18C3-4A33-8DB0-14E6A6DA6191}" type="presParOf" srcId="{B71DE8DF-73A3-444E-9C87-03E7A99653B4}" destId="{6ACA6B17-8957-4B04-8E3B-DF6B00F6BFEA}" srcOrd="2" destOrd="0" presId="urn:microsoft.com/office/officeart/2016/7/layout/LinearBlockProcessNumbered"/>
    <dgm:cxn modelId="{0CCE08C3-2A99-4709-AEAE-1D10D154B36C}" type="presParOf" srcId="{6ACA6B17-8957-4B04-8E3B-DF6B00F6BFEA}" destId="{FAC448DA-5E33-49F4-828E-ED26F8912B3C}" srcOrd="0" destOrd="0" presId="urn:microsoft.com/office/officeart/2016/7/layout/LinearBlockProcessNumbered"/>
    <dgm:cxn modelId="{AED243BB-0963-4C35-B2C9-82B9E7C8125A}" type="presParOf" srcId="{6ACA6B17-8957-4B04-8E3B-DF6B00F6BFEA}" destId="{5FFD6BEF-86A6-49DC-AA7D-19AD931B9254}" srcOrd="1" destOrd="0" presId="urn:microsoft.com/office/officeart/2016/7/layout/LinearBlockProcessNumbered"/>
    <dgm:cxn modelId="{D3762FD8-63CD-48F9-A832-DBC83FAEAE1A}" type="presParOf" srcId="{6ACA6B17-8957-4B04-8E3B-DF6B00F6BFEA}" destId="{28DC8D49-3058-488D-B2D9-BF92CCE4E4F1}" srcOrd="2" destOrd="0" presId="urn:microsoft.com/office/officeart/2016/7/layout/LinearBlockProcessNumbered"/>
    <dgm:cxn modelId="{3A8D52DA-03D0-41C7-A5F3-802E5E558551}" type="presParOf" srcId="{B71DE8DF-73A3-444E-9C87-03E7A99653B4}" destId="{0DFE14FE-973F-41BE-8C23-6DF1973897CC}" srcOrd="3" destOrd="0" presId="urn:microsoft.com/office/officeart/2016/7/layout/LinearBlockProcessNumbered"/>
    <dgm:cxn modelId="{C8BBC069-7933-438C-B776-B237E2E319BB}" type="presParOf" srcId="{B71DE8DF-73A3-444E-9C87-03E7A99653B4}" destId="{DDFA717B-7C87-4CE5-A0DA-98B639F2C310}" srcOrd="4" destOrd="0" presId="urn:microsoft.com/office/officeart/2016/7/layout/LinearBlockProcessNumbered"/>
    <dgm:cxn modelId="{8B9CA2DB-5DE6-4B72-93DC-17A395895296}" type="presParOf" srcId="{DDFA717B-7C87-4CE5-A0DA-98B639F2C310}" destId="{2129D7FF-2B45-4C1D-BF2B-A7D587922ED9}" srcOrd="0" destOrd="0" presId="urn:microsoft.com/office/officeart/2016/7/layout/LinearBlockProcessNumbered"/>
    <dgm:cxn modelId="{204AC220-4BD7-4BAA-86AD-CC0C0EEC639B}" type="presParOf" srcId="{DDFA717B-7C87-4CE5-A0DA-98B639F2C310}" destId="{024474C7-5FA1-42A0-A781-6A004D43478E}" srcOrd="1" destOrd="0" presId="urn:microsoft.com/office/officeart/2016/7/layout/LinearBlockProcessNumbered"/>
    <dgm:cxn modelId="{ECF70CC3-6004-4AC8-950A-57408BEEB637}" type="presParOf" srcId="{DDFA717B-7C87-4CE5-A0DA-98B639F2C310}" destId="{6E2D259B-0EE4-4B54-BBFF-E5C0A18B7970}" srcOrd="2" destOrd="0" presId="urn:microsoft.com/office/officeart/2016/7/layout/LinearBlockProcessNumbered"/>
    <dgm:cxn modelId="{B044E55A-9277-4E46-BEB9-F549BCDBF4F9}" type="presParOf" srcId="{B71DE8DF-73A3-444E-9C87-03E7A99653B4}" destId="{B6066664-7A27-4D3F-A2E6-456C2A735932}" srcOrd="5" destOrd="0" presId="urn:microsoft.com/office/officeart/2016/7/layout/LinearBlockProcessNumbered"/>
    <dgm:cxn modelId="{2651451E-7343-46A8-9E43-E127C688E646}" type="presParOf" srcId="{B71DE8DF-73A3-444E-9C87-03E7A99653B4}" destId="{E84A7CE8-EE86-4D3B-A69B-DA383A4089BD}" srcOrd="6" destOrd="0" presId="urn:microsoft.com/office/officeart/2016/7/layout/LinearBlockProcessNumbered"/>
    <dgm:cxn modelId="{0FB64DD6-048F-41C3-B3E8-C952BE1CEA35}" type="presParOf" srcId="{E84A7CE8-EE86-4D3B-A69B-DA383A4089BD}" destId="{E71D0103-B221-4318-AC35-EA17A4913D74}" srcOrd="0" destOrd="0" presId="urn:microsoft.com/office/officeart/2016/7/layout/LinearBlockProcessNumbered"/>
    <dgm:cxn modelId="{9A73F665-AE32-4629-9687-6154BCAFA07F}" type="presParOf" srcId="{E84A7CE8-EE86-4D3B-A69B-DA383A4089BD}" destId="{7B3EA17F-28FB-474B-A4D1-1B59106614A4}" srcOrd="1" destOrd="0" presId="urn:microsoft.com/office/officeart/2016/7/layout/LinearBlockProcessNumbered"/>
    <dgm:cxn modelId="{F4B89DA4-EF43-427E-A28F-F69696F2D36E}" type="presParOf" srcId="{E84A7CE8-EE86-4D3B-A69B-DA383A4089BD}" destId="{AA9DA939-EC90-4C03-B525-B04A428F6D8F}" srcOrd="2" destOrd="0" presId="urn:microsoft.com/office/officeart/2016/7/layout/LinearBlockProcessNumbered"/>
    <dgm:cxn modelId="{1D0F613A-0ED4-4800-84C9-D7EADD9FBB0E}" type="presParOf" srcId="{B71DE8DF-73A3-444E-9C87-03E7A99653B4}" destId="{C12EDB14-314C-43D0-AC58-E1736D864148}" srcOrd="7" destOrd="0" presId="urn:microsoft.com/office/officeart/2016/7/layout/LinearBlockProcessNumbered"/>
    <dgm:cxn modelId="{EF972669-1F62-4A5C-8190-969DA2EFCD56}" type="presParOf" srcId="{B71DE8DF-73A3-444E-9C87-03E7A99653B4}" destId="{D865207F-0631-4E33-8C1D-1669B0E80E8E}" srcOrd="8" destOrd="0" presId="urn:microsoft.com/office/officeart/2016/7/layout/LinearBlockProcessNumbered"/>
    <dgm:cxn modelId="{4AA0CF64-C04E-468B-BBED-FB4B4D1EF695}" type="presParOf" srcId="{D865207F-0631-4E33-8C1D-1669B0E80E8E}" destId="{46DF88E4-C8A4-4B31-BF77-0A021DA8877D}" srcOrd="0" destOrd="0" presId="urn:microsoft.com/office/officeart/2016/7/layout/LinearBlockProcessNumbered"/>
    <dgm:cxn modelId="{198368D4-BAFC-4A3E-A976-9B1419482897}" type="presParOf" srcId="{D865207F-0631-4E33-8C1D-1669B0E80E8E}" destId="{74252D94-686B-4B99-BBD2-36D0BD83D9E5}" srcOrd="1" destOrd="0" presId="urn:microsoft.com/office/officeart/2016/7/layout/LinearBlockProcessNumbered"/>
    <dgm:cxn modelId="{89750967-C077-418B-8464-CF221BCDB4B0}" type="presParOf" srcId="{D865207F-0631-4E33-8C1D-1669B0E80E8E}" destId="{F006DC49-0AF6-47B9-8F2F-4FF7906611E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20EEE9-DAEB-4E5F-B7DB-1CF5270BCD91}" type="doc">
      <dgm:prSet loTypeId="urn:microsoft.com/office/officeart/2005/8/layout/process1" loCatId="process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ABF0E1F1-8211-424E-ABB2-1BE46BFCF3A7}">
      <dgm:prSet/>
      <dgm:spPr>
        <a:solidFill>
          <a:srgbClr val="669BA1"/>
        </a:solidFill>
      </dgm:spPr>
      <dgm:t>
        <a:bodyPr/>
        <a:lstStyle/>
        <a:p>
          <a:r>
            <a:rPr lang="en-GB" dirty="0">
              <a:solidFill>
                <a:schemeClr val="bg1"/>
              </a:solidFill>
              <a:latin typeface="+mj-lt"/>
            </a:rPr>
            <a:t>Facilitated the implementation of the guidelines for municipality work on counteracting trafficking in human beings in 8 municipalities in the Baltic countries and North-West Russia. </a:t>
          </a:r>
          <a:endParaRPr lang="en-US" dirty="0">
            <a:solidFill>
              <a:schemeClr val="bg1"/>
            </a:solidFill>
            <a:latin typeface="+mj-lt"/>
          </a:endParaRPr>
        </a:p>
      </dgm:t>
    </dgm:pt>
    <dgm:pt modelId="{EF31D746-2950-4CBB-B456-9F7CAF6722CB}" type="parTrans" cxnId="{398E80C7-1087-4377-B986-D57EB178554B}">
      <dgm:prSet/>
      <dgm:spPr/>
      <dgm:t>
        <a:bodyPr/>
        <a:lstStyle/>
        <a:p>
          <a:endParaRPr lang="en-US"/>
        </a:p>
      </dgm:t>
    </dgm:pt>
    <dgm:pt modelId="{63EB2516-6A8F-4919-ADC4-A410785A413D}" type="sibTrans" cxnId="{398E80C7-1087-4377-B986-D57EB178554B}">
      <dgm:prSet phldrT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/>
        </a:p>
      </dgm:t>
    </dgm:pt>
    <dgm:pt modelId="{E776D494-5495-4784-8A1C-56FFBD00379B}">
      <dgm:prSet/>
      <dgm:spPr>
        <a:solidFill>
          <a:srgbClr val="669BA1"/>
        </a:solidFill>
      </dgm:spPr>
      <dgm:t>
        <a:bodyPr/>
        <a:lstStyle/>
        <a:p>
          <a:r>
            <a:rPr lang="en-GB" dirty="0">
              <a:solidFill>
                <a:schemeClr val="bg1"/>
              </a:solidFill>
              <a:latin typeface="+mj-lt"/>
            </a:rPr>
            <a:t>Developed specific implementation models in the participating municipalities that are also relevant to the further dissemination among other municipalities in the participating countries.</a:t>
          </a:r>
          <a:endParaRPr lang="en-US" dirty="0">
            <a:solidFill>
              <a:schemeClr val="bg1"/>
            </a:solidFill>
            <a:latin typeface="+mj-lt"/>
          </a:endParaRPr>
        </a:p>
      </dgm:t>
    </dgm:pt>
    <dgm:pt modelId="{980136EB-C99F-45DC-9272-7CE300629645}" type="parTrans" cxnId="{2533BFE0-1578-46E6-A07D-15A6EFC0D887}">
      <dgm:prSet/>
      <dgm:spPr/>
      <dgm:t>
        <a:bodyPr/>
        <a:lstStyle/>
        <a:p>
          <a:endParaRPr lang="en-US"/>
        </a:p>
      </dgm:t>
    </dgm:pt>
    <dgm:pt modelId="{44DEA71A-CE15-46F9-9CC4-CE66C4DC013C}" type="sibTrans" cxnId="{2533BFE0-1578-46E6-A07D-15A6EFC0D887}">
      <dgm:prSet phldrT="2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 dirty="0"/>
        </a:p>
      </dgm:t>
    </dgm:pt>
    <dgm:pt modelId="{6536375A-2754-4D3A-A77B-7C5FA905E201}">
      <dgm:prSet/>
      <dgm:spPr>
        <a:solidFill>
          <a:srgbClr val="669BA1"/>
        </a:solidFill>
      </dgm:spPr>
      <dgm:t>
        <a:bodyPr/>
        <a:lstStyle/>
        <a:p>
          <a:r>
            <a:rPr lang="en-GB" dirty="0">
              <a:solidFill>
                <a:schemeClr val="bg1"/>
              </a:solidFill>
              <a:latin typeface="+mj-lt"/>
            </a:rPr>
            <a:t>Improved preventive work in the selected municipalities specifically targeting the groups at risk to be trafficked.</a:t>
          </a:r>
          <a:endParaRPr lang="en-US" dirty="0">
            <a:solidFill>
              <a:schemeClr val="bg1"/>
            </a:solidFill>
            <a:latin typeface="+mj-lt"/>
          </a:endParaRPr>
        </a:p>
      </dgm:t>
    </dgm:pt>
    <dgm:pt modelId="{EA778439-547C-4E36-9CE8-1F258F1D733B}" type="parTrans" cxnId="{968C960C-B482-4121-A94D-4D548835144C}">
      <dgm:prSet/>
      <dgm:spPr/>
      <dgm:t>
        <a:bodyPr/>
        <a:lstStyle/>
        <a:p>
          <a:endParaRPr lang="en-US"/>
        </a:p>
      </dgm:t>
    </dgm:pt>
    <dgm:pt modelId="{3F1ACBD9-0346-41BB-9612-92A0DC88EDA3}" type="sibTrans" cxnId="{968C960C-B482-4121-A94D-4D548835144C}">
      <dgm:prSet phldrT="3"/>
      <dgm:spPr/>
      <dgm:t>
        <a:bodyPr/>
        <a:lstStyle/>
        <a:p>
          <a:endParaRPr lang="en-US"/>
        </a:p>
      </dgm:t>
    </dgm:pt>
    <dgm:pt modelId="{CB353D70-080B-444A-81BC-4D12620624B8}" type="pres">
      <dgm:prSet presAssocID="{3420EEE9-DAEB-4E5F-B7DB-1CF5270BCD91}" presName="Name0" presStyleCnt="0">
        <dgm:presLayoutVars>
          <dgm:dir/>
          <dgm:resizeHandles val="exact"/>
        </dgm:presLayoutVars>
      </dgm:prSet>
      <dgm:spPr/>
    </dgm:pt>
    <dgm:pt modelId="{1A8A85B9-3A5F-4062-B975-BD6319A6A636}" type="pres">
      <dgm:prSet presAssocID="{ABF0E1F1-8211-424E-ABB2-1BE46BFCF3A7}" presName="node" presStyleLbl="node1" presStyleIdx="0" presStyleCnt="3">
        <dgm:presLayoutVars>
          <dgm:bulletEnabled val="1"/>
        </dgm:presLayoutVars>
      </dgm:prSet>
      <dgm:spPr/>
    </dgm:pt>
    <dgm:pt modelId="{80DCE0B6-B858-4273-839B-973EC16F11F4}" type="pres">
      <dgm:prSet presAssocID="{63EB2516-6A8F-4919-ADC4-A410785A413D}" presName="sibTrans" presStyleLbl="sibTrans2D1" presStyleIdx="0" presStyleCnt="2"/>
      <dgm:spPr/>
    </dgm:pt>
    <dgm:pt modelId="{5A35EBB1-4D74-4902-852E-B7429F31B5C0}" type="pres">
      <dgm:prSet presAssocID="{63EB2516-6A8F-4919-ADC4-A410785A413D}" presName="connectorText" presStyleLbl="sibTrans2D1" presStyleIdx="0" presStyleCnt="2"/>
      <dgm:spPr/>
    </dgm:pt>
    <dgm:pt modelId="{B9BAF180-099E-47BA-B89B-26EA13297EF1}" type="pres">
      <dgm:prSet presAssocID="{E776D494-5495-4784-8A1C-56FFBD00379B}" presName="node" presStyleLbl="node1" presStyleIdx="1" presStyleCnt="3">
        <dgm:presLayoutVars>
          <dgm:bulletEnabled val="1"/>
        </dgm:presLayoutVars>
      </dgm:prSet>
      <dgm:spPr/>
    </dgm:pt>
    <dgm:pt modelId="{3E9EE691-CB62-4714-BE8D-AE30B3383576}" type="pres">
      <dgm:prSet presAssocID="{44DEA71A-CE15-46F9-9CC4-CE66C4DC013C}" presName="sibTrans" presStyleLbl="sibTrans2D1" presStyleIdx="1" presStyleCnt="2"/>
      <dgm:spPr/>
    </dgm:pt>
    <dgm:pt modelId="{C857DF96-CA6C-483C-9F2A-69B7C0AAE38C}" type="pres">
      <dgm:prSet presAssocID="{44DEA71A-CE15-46F9-9CC4-CE66C4DC013C}" presName="connectorText" presStyleLbl="sibTrans2D1" presStyleIdx="1" presStyleCnt="2"/>
      <dgm:spPr/>
    </dgm:pt>
    <dgm:pt modelId="{51CCF972-17C8-4FFF-B647-225DED77789C}" type="pres">
      <dgm:prSet presAssocID="{6536375A-2754-4D3A-A77B-7C5FA905E201}" presName="node" presStyleLbl="node1" presStyleIdx="2" presStyleCnt="3">
        <dgm:presLayoutVars>
          <dgm:bulletEnabled val="1"/>
        </dgm:presLayoutVars>
      </dgm:prSet>
      <dgm:spPr/>
    </dgm:pt>
  </dgm:ptLst>
  <dgm:cxnLst>
    <dgm:cxn modelId="{968C960C-B482-4121-A94D-4D548835144C}" srcId="{3420EEE9-DAEB-4E5F-B7DB-1CF5270BCD91}" destId="{6536375A-2754-4D3A-A77B-7C5FA905E201}" srcOrd="2" destOrd="0" parTransId="{EA778439-547C-4E36-9CE8-1F258F1D733B}" sibTransId="{3F1ACBD9-0346-41BB-9612-92A0DC88EDA3}"/>
    <dgm:cxn modelId="{87126629-EF17-4882-9E6B-C81971BDCD20}" type="presOf" srcId="{63EB2516-6A8F-4919-ADC4-A410785A413D}" destId="{5A35EBB1-4D74-4902-852E-B7429F31B5C0}" srcOrd="1" destOrd="0" presId="urn:microsoft.com/office/officeart/2005/8/layout/process1"/>
    <dgm:cxn modelId="{C3C18638-6854-4B1E-B860-90237295B744}" type="presOf" srcId="{E776D494-5495-4784-8A1C-56FFBD00379B}" destId="{B9BAF180-099E-47BA-B89B-26EA13297EF1}" srcOrd="0" destOrd="0" presId="urn:microsoft.com/office/officeart/2005/8/layout/process1"/>
    <dgm:cxn modelId="{D0C3943F-A129-467A-A1FD-9154DFC08F0F}" type="presOf" srcId="{44DEA71A-CE15-46F9-9CC4-CE66C4DC013C}" destId="{C857DF96-CA6C-483C-9F2A-69B7C0AAE38C}" srcOrd="1" destOrd="0" presId="urn:microsoft.com/office/officeart/2005/8/layout/process1"/>
    <dgm:cxn modelId="{FCA13855-4F40-46F5-BD5E-46A49E8C2DA4}" type="presOf" srcId="{3420EEE9-DAEB-4E5F-B7DB-1CF5270BCD91}" destId="{CB353D70-080B-444A-81BC-4D12620624B8}" srcOrd="0" destOrd="0" presId="urn:microsoft.com/office/officeart/2005/8/layout/process1"/>
    <dgm:cxn modelId="{F19754A8-B287-4E5E-8FDD-6DEE9DFC2F92}" type="presOf" srcId="{44DEA71A-CE15-46F9-9CC4-CE66C4DC013C}" destId="{3E9EE691-CB62-4714-BE8D-AE30B3383576}" srcOrd="0" destOrd="0" presId="urn:microsoft.com/office/officeart/2005/8/layout/process1"/>
    <dgm:cxn modelId="{324957AB-466D-4632-B3AF-C727AAFC76D3}" type="presOf" srcId="{ABF0E1F1-8211-424E-ABB2-1BE46BFCF3A7}" destId="{1A8A85B9-3A5F-4062-B975-BD6319A6A636}" srcOrd="0" destOrd="0" presId="urn:microsoft.com/office/officeart/2005/8/layout/process1"/>
    <dgm:cxn modelId="{5B9AECC2-E391-4AF3-8EFB-7B617053F20B}" type="presOf" srcId="{63EB2516-6A8F-4919-ADC4-A410785A413D}" destId="{80DCE0B6-B858-4273-839B-973EC16F11F4}" srcOrd="0" destOrd="0" presId="urn:microsoft.com/office/officeart/2005/8/layout/process1"/>
    <dgm:cxn modelId="{398E80C7-1087-4377-B986-D57EB178554B}" srcId="{3420EEE9-DAEB-4E5F-B7DB-1CF5270BCD91}" destId="{ABF0E1F1-8211-424E-ABB2-1BE46BFCF3A7}" srcOrd="0" destOrd="0" parTransId="{EF31D746-2950-4CBB-B456-9F7CAF6722CB}" sibTransId="{63EB2516-6A8F-4919-ADC4-A410785A413D}"/>
    <dgm:cxn modelId="{2533BFE0-1578-46E6-A07D-15A6EFC0D887}" srcId="{3420EEE9-DAEB-4E5F-B7DB-1CF5270BCD91}" destId="{E776D494-5495-4784-8A1C-56FFBD00379B}" srcOrd="1" destOrd="0" parTransId="{980136EB-C99F-45DC-9272-7CE300629645}" sibTransId="{44DEA71A-CE15-46F9-9CC4-CE66C4DC013C}"/>
    <dgm:cxn modelId="{3DD0ACEB-358E-4F2A-82D0-CEF4E413087F}" type="presOf" srcId="{6536375A-2754-4D3A-A77B-7C5FA905E201}" destId="{51CCF972-17C8-4FFF-B647-225DED77789C}" srcOrd="0" destOrd="0" presId="urn:microsoft.com/office/officeart/2005/8/layout/process1"/>
    <dgm:cxn modelId="{7C60DAAD-CC06-4D2E-A748-AF8B352307FA}" type="presParOf" srcId="{CB353D70-080B-444A-81BC-4D12620624B8}" destId="{1A8A85B9-3A5F-4062-B975-BD6319A6A636}" srcOrd="0" destOrd="0" presId="urn:microsoft.com/office/officeart/2005/8/layout/process1"/>
    <dgm:cxn modelId="{6460615F-BF3E-4806-8E1A-0FC75D96DED8}" type="presParOf" srcId="{CB353D70-080B-444A-81BC-4D12620624B8}" destId="{80DCE0B6-B858-4273-839B-973EC16F11F4}" srcOrd="1" destOrd="0" presId="urn:microsoft.com/office/officeart/2005/8/layout/process1"/>
    <dgm:cxn modelId="{DCA33DDC-6925-4F6E-BAA6-6878DD681EF3}" type="presParOf" srcId="{80DCE0B6-B858-4273-839B-973EC16F11F4}" destId="{5A35EBB1-4D74-4902-852E-B7429F31B5C0}" srcOrd="0" destOrd="0" presId="urn:microsoft.com/office/officeart/2005/8/layout/process1"/>
    <dgm:cxn modelId="{6F79407B-34B1-4D6C-AEC5-A3243E1A1EEA}" type="presParOf" srcId="{CB353D70-080B-444A-81BC-4D12620624B8}" destId="{B9BAF180-099E-47BA-B89B-26EA13297EF1}" srcOrd="2" destOrd="0" presId="urn:microsoft.com/office/officeart/2005/8/layout/process1"/>
    <dgm:cxn modelId="{29494C42-333A-40AF-8E40-D17CE7745444}" type="presParOf" srcId="{CB353D70-080B-444A-81BC-4D12620624B8}" destId="{3E9EE691-CB62-4714-BE8D-AE30B3383576}" srcOrd="3" destOrd="0" presId="urn:microsoft.com/office/officeart/2005/8/layout/process1"/>
    <dgm:cxn modelId="{26C4CDB0-5CA7-4CF9-89F1-D5AFCF578DBE}" type="presParOf" srcId="{3E9EE691-CB62-4714-BE8D-AE30B3383576}" destId="{C857DF96-CA6C-483C-9F2A-69B7C0AAE38C}" srcOrd="0" destOrd="0" presId="urn:microsoft.com/office/officeart/2005/8/layout/process1"/>
    <dgm:cxn modelId="{3E835AE5-311D-4041-B633-494541B787A3}" type="presParOf" srcId="{CB353D70-080B-444A-81BC-4D12620624B8}" destId="{51CCF972-17C8-4FFF-B647-225DED77789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1F18A-6183-4A19-98B4-7645923AD059}">
      <dsp:nvSpPr>
        <dsp:cNvPr id="0" name=""/>
        <dsp:cNvSpPr/>
      </dsp:nvSpPr>
      <dsp:spPr>
        <a:xfrm>
          <a:off x="3080" y="464830"/>
          <a:ext cx="2444055" cy="3421677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48" tIns="330200" rIns="19054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Human trafficking is relevant for both urban and rural areas and cases of human trafficking are detected less frequently in small towns.</a:t>
          </a:r>
        </a:p>
      </dsp:txBody>
      <dsp:txXfrm>
        <a:off x="3080" y="1765067"/>
        <a:ext cx="2444055" cy="2053006"/>
      </dsp:txXfrm>
    </dsp:sp>
    <dsp:sp modelId="{C02C79A6-D8AE-4857-9514-E53D552F42AA}">
      <dsp:nvSpPr>
        <dsp:cNvPr id="0" name=""/>
        <dsp:cNvSpPr/>
      </dsp:nvSpPr>
      <dsp:spPr>
        <a:xfrm>
          <a:off x="711856" y="806997"/>
          <a:ext cx="1026503" cy="1026503"/>
        </a:xfrm>
        <a:prstGeom prst="ellipse">
          <a:avLst/>
        </a:prstGeom>
        <a:solidFill>
          <a:srgbClr val="669BA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30" tIns="12700" rIns="8003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862184" y="957325"/>
        <a:ext cx="725847" cy="725847"/>
      </dsp:txXfrm>
    </dsp:sp>
    <dsp:sp modelId="{1DFDE298-F271-49CC-A3AB-81E30B2DF3B1}">
      <dsp:nvSpPr>
        <dsp:cNvPr id="0" name=""/>
        <dsp:cNvSpPr/>
      </dsp:nvSpPr>
      <dsp:spPr>
        <a:xfrm>
          <a:off x="3080" y="3886435"/>
          <a:ext cx="244405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FE88DD1-86A4-49EA-9B40-B851D9837065}">
      <dsp:nvSpPr>
        <dsp:cNvPr id="0" name=""/>
        <dsp:cNvSpPr/>
      </dsp:nvSpPr>
      <dsp:spPr>
        <a:xfrm>
          <a:off x="2691541" y="464830"/>
          <a:ext cx="2444055" cy="3421677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48" tIns="330200" rIns="19054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Local authorities could be the first to come into contact with both victims and traffickers.</a:t>
          </a:r>
        </a:p>
      </dsp:txBody>
      <dsp:txXfrm>
        <a:off x="2691541" y="1765067"/>
        <a:ext cx="2444055" cy="2053006"/>
      </dsp:txXfrm>
    </dsp:sp>
    <dsp:sp modelId="{673D7DA6-7190-4BE2-A56C-4EEC075770DF}">
      <dsp:nvSpPr>
        <dsp:cNvPr id="0" name=""/>
        <dsp:cNvSpPr/>
      </dsp:nvSpPr>
      <dsp:spPr>
        <a:xfrm>
          <a:off x="3400317" y="806997"/>
          <a:ext cx="1026503" cy="1026503"/>
        </a:xfrm>
        <a:prstGeom prst="ellipse">
          <a:avLst/>
        </a:prstGeom>
        <a:solidFill>
          <a:srgbClr val="669BA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30" tIns="12700" rIns="8003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3550645" y="957325"/>
        <a:ext cx="725847" cy="725847"/>
      </dsp:txXfrm>
    </dsp:sp>
    <dsp:sp modelId="{215CA8CE-4537-4AEB-9891-23C1BD341D96}">
      <dsp:nvSpPr>
        <dsp:cNvPr id="0" name=""/>
        <dsp:cNvSpPr/>
      </dsp:nvSpPr>
      <dsp:spPr>
        <a:xfrm>
          <a:off x="2691541" y="3886435"/>
          <a:ext cx="244405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8D57A8-6259-4CA1-B480-2680CEFBE9FA}">
      <dsp:nvSpPr>
        <dsp:cNvPr id="0" name=""/>
        <dsp:cNvSpPr/>
      </dsp:nvSpPr>
      <dsp:spPr>
        <a:xfrm>
          <a:off x="5380002" y="464830"/>
          <a:ext cx="2444055" cy="3421677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48" tIns="330200" rIns="19054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Lack of focus on local approaches to identify and assist victims and to prevent people from becoming victims of trafficking.</a:t>
          </a:r>
        </a:p>
      </dsp:txBody>
      <dsp:txXfrm>
        <a:off x="5380002" y="1765067"/>
        <a:ext cx="2444055" cy="2053006"/>
      </dsp:txXfrm>
    </dsp:sp>
    <dsp:sp modelId="{128533DF-9BEB-4DB9-B904-8AF0C41CCF17}">
      <dsp:nvSpPr>
        <dsp:cNvPr id="0" name=""/>
        <dsp:cNvSpPr/>
      </dsp:nvSpPr>
      <dsp:spPr>
        <a:xfrm>
          <a:off x="6088778" y="806997"/>
          <a:ext cx="1026503" cy="1026503"/>
        </a:xfrm>
        <a:prstGeom prst="ellipse">
          <a:avLst/>
        </a:prstGeom>
        <a:solidFill>
          <a:srgbClr val="669BA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30" tIns="12700" rIns="8003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6239106" y="957325"/>
        <a:ext cx="725847" cy="725847"/>
      </dsp:txXfrm>
    </dsp:sp>
    <dsp:sp modelId="{891C66AD-FAA3-419E-A4EF-5B23FF74EDDD}">
      <dsp:nvSpPr>
        <dsp:cNvPr id="0" name=""/>
        <dsp:cNvSpPr/>
      </dsp:nvSpPr>
      <dsp:spPr>
        <a:xfrm>
          <a:off x="5380002" y="3886435"/>
          <a:ext cx="244405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047EE2-76D7-416B-AE18-E8249DE34FB9}">
      <dsp:nvSpPr>
        <dsp:cNvPr id="0" name=""/>
        <dsp:cNvSpPr/>
      </dsp:nvSpPr>
      <dsp:spPr>
        <a:xfrm>
          <a:off x="8068463" y="464830"/>
          <a:ext cx="2444055" cy="3421677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48" tIns="330200" rIns="190548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Early re/integration does not take place at the state level, social capital and trust is built in the local communities and neighbourhoods. </a:t>
          </a:r>
          <a:endParaRPr lang="en-US" sz="1500" kern="1200" dirty="0"/>
        </a:p>
      </dsp:txBody>
      <dsp:txXfrm>
        <a:off x="8068463" y="1765067"/>
        <a:ext cx="2444055" cy="2053006"/>
      </dsp:txXfrm>
    </dsp:sp>
    <dsp:sp modelId="{ECD71912-F6F7-49C0-A9DE-C764787C827B}">
      <dsp:nvSpPr>
        <dsp:cNvPr id="0" name=""/>
        <dsp:cNvSpPr/>
      </dsp:nvSpPr>
      <dsp:spPr>
        <a:xfrm>
          <a:off x="8777239" y="806997"/>
          <a:ext cx="1026503" cy="1026503"/>
        </a:xfrm>
        <a:prstGeom prst="ellipse">
          <a:avLst/>
        </a:prstGeom>
        <a:solidFill>
          <a:srgbClr val="669BA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30" tIns="12700" rIns="8003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4</a:t>
          </a:r>
        </a:p>
      </dsp:txBody>
      <dsp:txXfrm>
        <a:off x="8927567" y="957325"/>
        <a:ext cx="725847" cy="725847"/>
      </dsp:txXfrm>
    </dsp:sp>
    <dsp:sp modelId="{C3B29273-1D9A-4909-9BB6-0B2E634156B9}">
      <dsp:nvSpPr>
        <dsp:cNvPr id="0" name=""/>
        <dsp:cNvSpPr/>
      </dsp:nvSpPr>
      <dsp:spPr>
        <a:xfrm>
          <a:off x="8068463" y="3886435"/>
          <a:ext cx="244405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C2C85-E6F6-4403-8B17-F21B78D2D85B}">
      <dsp:nvSpPr>
        <dsp:cNvPr id="0" name=""/>
        <dsp:cNvSpPr/>
      </dsp:nvSpPr>
      <dsp:spPr>
        <a:xfrm>
          <a:off x="6315" y="991123"/>
          <a:ext cx="1974242" cy="236909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>
                  <a:lumMod val="85000"/>
                  <a:lumOff val="15000"/>
                </a:schemeClr>
              </a:solidFill>
            </a:rPr>
            <a:t>Lack of cooperation at the local and also national level</a:t>
          </a:r>
          <a:endParaRPr lang="en-US" sz="15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315" y="1938759"/>
        <a:ext cx="1974242" cy="1421454"/>
      </dsp:txXfrm>
    </dsp:sp>
    <dsp:sp modelId="{30674B98-24FE-431D-854A-3DE993EA83AE}">
      <dsp:nvSpPr>
        <dsp:cNvPr id="0" name=""/>
        <dsp:cNvSpPr/>
      </dsp:nvSpPr>
      <dsp:spPr>
        <a:xfrm>
          <a:off x="6315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/>
        </a:p>
      </dsp:txBody>
      <dsp:txXfrm>
        <a:off x="6315" y="991123"/>
        <a:ext cx="1974242" cy="947636"/>
      </dsp:txXfrm>
    </dsp:sp>
    <dsp:sp modelId="{FAC448DA-5E33-49F4-828E-ED26F8912B3C}">
      <dsp:nvSpPr>
        <dsp:cNvPr id="0" name=""/>
        <dsp:cNvSpPr/>
      </dsp:nvSpPr>
      <dsp:spPr>
        <a:xfrm>
          <a:off x="2138497" y="991123"/>
          <a:ext cx="1974242" cy="236909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>
                  <a:lumMod val="85000"/>
                  <a:lumOff val="15000"/>
                </a:schemeClr>
              </a:solidFill>
            </a:rPr>
            <a:t>Lack of mandate. Roles of municipalities are not defined by the legislation</a:t>
          </a:r>
          <a:endParaRPr lang="en-US" sz="15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138497" y="1938759"/>
        <a:ext cx="1974242" cy="1421454"/>
      </dsp:txXfrm>
    </dsp:sp>
    <dsp:sp modelId="{5FFD6BEF-86A6-49DC-AA7D-19AD931B9254}">
      <dsp:nvSpPr>
        <dsp:cNvPr id="0" name=""/>
        <dsp:cNvSpPr/>
      </dsp:nvSpPr>
      <dsp:spPr>
        <a:xfrm>
          <a:off x="2138497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/>
        </a:p>
      </dsp:txBody>
      <dsp:txXfrm>
        <a:off x="2138497" y="991123"/>
        <a:ext cx="1974242" cy="947636"/>
      </dsp:txXfrm>
    </dsp:sp>
    <dsp:sp modelId="{2129D7FF-2B45-4C1D-BF2B-A7D587922ED9}">
      <dsp:nvSpPr>
        <dsp:cNvPr id="0" name=""/>
        <dsp:cNvSpPr/>
      </dsp:nvSpPr>
      <dsp:spPr>
        <a:xfrm>
          <a:off x="4270678" y="991123"/>
          <a:ext cx="1974242" cy="236909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tx1">
                  <a:lumMod val="85000"/>
                  <a:lumOff val="15000"/>
                </a:schemeClr>
              </a:solidFill>
            </a:rPr>
            <a:t>Prevention and assistance to victims is not a priority for municipal actors</a:t>
          </a:r>
        </a:p>
      </dsp:txBody>
      <dsp:txXfrm>
        <a:off x="4270678" y="1938759"/>
        <a:ext cx="1974242" cy="1421454"/>
      </dsp:txXfrm>
    </dsp:sp>
    <dsp:sp modelId="{024474C7-5FA1-42A0-A781-6A004D43478E}">
      <dsp:nvSpPr>
        <dsp:cNvPr id="0" name=""/>
        <dsp:cNvSpPr/>
      </dsp:nvSpPr>
      <dsp:spPr>
        <a:xfrm>
          <a:off x="4270678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/>
        </a:p>
      </dsp:txBody>
      <dsp:txXfrm>
        <a:off x="4270678" y="991123"/>
        <a:ext cx="1974242" cy="947636"/>
      </dsp:txXfrm>
    </dsp:sp>
    <dsp:sp modelId="{E71D0103-B221-4318-AC35-EA17A4913D74}">
      <dsp:nvSpPr>
        <dsp:cNvPr id="0" name=""/>
        <dsp:cNvSpPr/>
      </dsp:nvSpPr>
      <dsp:spPr>
        <a:xfrm>
          <a:off x="6402860" y="991123"/>
          <a:ext cx="1974242" cy="236909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>
                  <a:lumMod val="85000"/>
                  <a:lumOff val="15000"/>
                </a:schemeClr>
              </a:solidFill>
            </a:rPr>
            <a:t>Lack of regular trainings at the national and local level, especially on identification of victims </a:t>
          </a:r>
          <a:endParaRPr lang="en-US" sz="15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402860" y="1938759"/>
        <a:ext cx="1974242" cy="1421454"/>
      </dsp:txXfrm>
    </dsp:sp>
    <dsp:sp modelId="{7B3EA17F-28FB-474B-A4D1-1B59106614A4}">
      <dsp:nvSpPr>
        <dsp:cNvPr id="0" name=""/>
        <dsp:cNvSpPr/>
      </dsp:nvSpPr>
      <dsp:spPr>
        <a:xfrm>
          <a:off x="6402860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/>
        </a:p>
      </dsp:txBody>
      <dsp:txXfrm>
        <a:off x="6402860" y="991123"/>
        <a:ext cx="1974242" cy="947636"/>
      </dsp:txXfrm>
    </dsp:sp>
    <dsp:sp modelId="{46DF88E4-C8A4-4B31-BF77-0A021DA8877D}">
      <dsp:nvSpPr>
        <dsp:cNvPr id="0" name=""/>
        <dsp:cNvSpPr/>
      </dsp:nvSpPr>
      <dsp:spPr>
        <a:xfrm>
          <a:off x="8535042" y="991123"/>
          <a:ext cx="1974242" cy="236909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>
                  <a:lumMod val="85000"/>
                  <a:lumOff val="15000"/>
                </a:schemeClr>
              </a:solidFill>
            </a:rPr>
            <a:t>Lack of publicly funded, long-term support to victims</a:t>
          </a:r>
          <a:endParaRPr lang="en-US" sz="15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8535042" y="1938759"/>
        <a:ext cx="1974242" cy="1421454"/>
      </dsp:txXfrm>
    </dsp:sp>
    <dsp:sp modelId="{74252D94-686B-4B99-BBD2-36D0BD83D9E5}">
      <dsp:nvSpPr>
        <dsp:cNvPr id="0" name=""/>
        <dsp:cNvSpPr/>
      </dsp:nvSpPr>
      <dsp:spPr>
        <a:xfrm>
          <a:off x="8535042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/>
        </a:p>
      </dsp:txBody>
      <dsp:txXfrm>
        <a:off x="8535042" y="991123"/>
        <a:ext cx="1974242" cy="9476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A85B9-3A5F-4062-B975-BD6319A6A636}">
      <dsp:nvSpPr>
        <dsp:cNvPr id="0" name=""/>
        <dsp:cNvSpPr/>
      </dsp:nvSpPr>
      <dsp:spPr>
        <a:xfrm>
          <a:off x="9242" y="997333"/>
          <a:ext cx="2762398" cy="2356671"/>
        </a:xfrm>
        <a:prstGeom prst="roundRect">
          <a:avLst>
            <a:gd name="adj" fmla="val 10000"/>
          </a:avLst>
        </a:prstGeom>
        <a:solidFill>
          <a:srgbClr val="669BA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+mj-lt"/>
            </a:rPr>
            <a:t>Facilitated the implementation of the guidelines for municipality work on counteracting trafficking in human beings in 8 municipalities in the Baltic countries and North-West Russia. </a:t>
          </a:r>
          <a:endParaRPr lang="en-US" sz="1800" kern="1200" dirty="0">
            <a:solidFill>
              <a:schemeClr val="bg1"/>
            </a:solidFill>
            <a:latin typeface="+mj-lt"/>
          </a:endParaRPr>
        </a:p>
      </dsp:txBody>
      <dsp:txXfrm>
        <a:off x="78267" y="1066358"/>
        <a:ext cx="2624348" cy="2218621"/>
      </dsp:txXfrm>
    </dsp:sp>
    <dsp:sp modelId="{80DCE0B6-B858-4273-839B-973EC16F11F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047880" y="1970146"/>
        <a:ext cx="409940" cy="411044"/>
      </dsp:txXfrm>
    </dsp:sp>
    <dsp:sp modelId="{B9BAF180-099E-47BA-B89B-26EA13297EF1}">
      <dsp:nvSpPr>
        <dsp:cNvPr id="0" name=""/>
        <dsp:cNvSpPr/>
      </dsp:nvSpPr>
      <dsp:spPr>
        <a:xfrm>
          <a:off x="3876600" y="997333"/>
          <a:ext cx="2762398" cy="2356671"/>
        </a:xfrm>
        <a:prstGeom prst="roundRect">
          <a:avLst>
            <a:gd name="adj" fmla="val 10000"/>
          </a:avLst>
        </a:prstGeom>
        <a:solidFill>
          <a:srgbClr val="669BA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+mj-lt"/>
            </a:rPr>
            <a:t>Developed specific implementation models in the participating municipalities that are also relevant to the further dissemination among other municipalities in the participating countries.</a:t>
          </a:r>
          <a:endParaRPr lang="en-US" sz="1800" kern="1200" dirty="0">
            <a:solidFill>
              <a:schemeClr val="bg1"/>
            </a:solidFill>
            <a:latin typeface="+mj-lt"/>
          </a:endParaRPr>
        </a:p>
      </dsp:txBody>
      <dsp:txXfrm>
        <a:off x="3945625" y="1066358"/>
        <a:ext cx="2624348" cy="2218621"/>
      </dsp:txXfrm>
    </dsp:sp>
    <dsp:sp modelId="{3E9EE691-CB62-4714-BE8D-AE30B3383576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6915239" y="1970146"/>
        <a:ext cx="409940" cy="411044"/>
      </dsp:txXfrm>
    </dsp:sp>
    <dsp:sp modelId="{51CCF972-17C8-4FFF-B647-225DED77789C}">
      <dsp:nvSpPr>
        <dsp:cNvPr id="0" name=""/>
        <dsp:cNvSpPr/>
      </dsp:nvSpPr>
      <dsp:spPr>
        <a:xfrm>
          <a:off x="7743958" y="997333"/>
          <a:ext cx="2762398" cy="2356671"/>
        </a:xfrm>
        <a:prstGeom prst="roundRect">
          <a:avLst>
            <a:gd name="adj" fmla="val 10000"/>
          </a:avLst>
        </a:prstGeom>
        <a:solidFill>
          <a:srgbClr val="669BA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+mj-lt"/>
            </a:rPr>
            <a:t>Improved preventive work in the selected municipalities specifically targeting the groups at risk to be trafficked.</a:t>
          </a:r>
          <a:endParaRPr lang="en-US" sz="1800" kern="1200" dirty="0">
            <a:solidFill>
              <a:schemeClr val="bg1"/>
            </a:solidFill>
            <a:latin typeface="+mj-lt"/>
          </a:endParaRPr>
        </a:p>
      </dsp:txBody>
      <dsp:txXfrm>
        <a:off x="7812983" y="1066358"/>
        <a:ext cx="2624348" cy="2218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0AD2A-C748-4C92-A390-06A158299CB6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E4477-B698-46C9-8F4A-6A9601A25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57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837A1380-F463-4882-BED7-16E080E2BF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3D120747-81F4-4446-9183-4E422E185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7D6F571B-E549-4468-977E-113147215A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fld id="{8EFE57C1-17FA-4451-8595-E51E0C896A00}" type="slidenum">
              <a:rPr lang="en-US" altLang="en-US" sz="1300">
                <a:solidFill>
                  <a:schemeClr val="bg2"/>
                </a:solidFill>
                <a:latin typeface="Arial" panose="020B0604020202020204" pitchFamily="34" charset="0"/>
              </a:rPr>
              <a:pPr>
                <a:spcBef>
                  <a:spcPct val="50000"/>
                </a:spcBef>
              </a:pPr>
              <a:t>4</a:t>
            </a:fld>
            <a:endParaRPr lang="en-US" altLang="en-US" sz="13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5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E4477-B698-46C9-8F4A-6A9601A25B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334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Established local working groups against trafficking in human beings.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E4477-B698-46C9-8F4A-6A9601A25B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285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E4477-B698-46C9-8F4A-6A9601A25B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876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7FA4B-70A4-4734-AD32-B5FC09FA97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043694-BA5F-42D4-A7BE-D4EB405ED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9C151-E090-4478-96F1-EAA8CD016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F674E-C912-4A9F-AFC1-1B57F6DC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517BB-62F3-4E97-93EE-08F8B13B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0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516C6-0673-463F-A995-B5343F900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C4B5D8-F04D-4013-BBDB-CC57E298C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1A3F9-EE97-4705-9172-78F1ADE5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729C-5105-4513-91C5-ED9D5DCF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A5A2B-1102-491A-AC7C-B1F550EF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904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962048-AC05-41D2-AA38-D74EB06D44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57F330-D060-4285-94BE-624DFC913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8B2B5-4055-4B1F-BB3A-E8EFED5C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AD801-EFA2-42AE-B432-E5DC370F3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5147-968E-40AD-AEC7-33925DD8D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87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B042-4661-4FE9-9FFC-08325CC8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44B5F-FECF-4681-9653-AE61A16EC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114B4-0373-4F86-8AC7-174F77E7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BBB74-F56E-4577-A33D-371A3FB0A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E036E-DD38-46EA-AB7B-6C635636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7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A943-7E79-4088-8119-C84FA041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94B6B-CBC9-490E-9DD6-8F6C5AE82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C74FC-FB23-41AF-B2E0-9FFCF886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77AAF-F12C-4C4D-ADF7-C15FA2F4C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4DA9C-5F66-4836-9A4E-C412CB88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40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8A0F0-2FB7-41B6-AF97-8B1AFC25F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3BC72-ED50-490E-8D86-F55B040AB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640F3-AE94-482C-A2D7-14F5637CE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2DD0B-6C3A-4FE1-907D-EC6FC770C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D8D9C-6B40-451A-A8C1-368135E34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95E7F-2E1E-4DB7-A1CC-1ACCD4ABE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529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72560-948E-432B-9F87-E7D95E61C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DAAE70-154D-43EF-9B16-00F1C4069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E406FF-93A9-4A05-9BE6-3AFCCDE52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67DB06-42F8-450B-88D6-FF8DF097A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5B8A7-F91B-4151-B8F7-458A1D7984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364A5F-6022-4F43-9218-A86FA50E5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828876-BDC2-4369-9271-CD8D4C429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5D2F2A-743E-44DA-A767-44A6DC9D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06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33C72-E1D9-448F-8B76-03527A979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BF3D2-B386-46B7-8B4F-CAB330B1E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66E27-5FDB-461A-A3A2-C7F1DE6E7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232A7-E616-4F2A-BA14-BFADEA31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79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BE3039-1B72-4202-AAD1-5600D57F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0E6AC-CE87-4B18-8E24-3B8E66122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3A6DA-3652-4FF7-9B5A-DE5EF9112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18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A3B96-FD4D-4469-991B-BD8C328CD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9E938-7B17-4EB5-9AD9-407836696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B5CAD-E3FA-4A41-B1D7-AAFBB791A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2A783-6D47-4E24-BFE1-CB641136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03D00A-26A0-4E08-A159-18B437C12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BBDC8E-7230-4164-AD72-420D42EA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29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FE8F5-E2E0-4E72-B54F-AB12F2ED6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8C2C77-8B63-4EE5-AED9-89B29326D7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6C8EDC-079D-489B-9DD9-41A4E6591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DE608-82BF-4A32-A4ED-D545CD634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02DD6-31CC-42C4-ABE4-2A0D52302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35658-C9B7-46C6-B8ED-EC3C0D8BC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1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AB182F-605A-4F0F-A378-E33D03F42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C874B-17CB-4877-BB9D-1BB942074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316E9-F65D-4DAD-AD71-321E0732A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4F71-D3DA-446B-80F0-6C90B4335682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E29F-3A2E-420C-9616-23BEE09535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CEF45-D0C4-48B8-A7B3-34EE0A76F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547DD-A59E-4B2F-A476-5B42DF853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11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Vineta.polatside@cbss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49">
            <a:extLst>
              <a:ext uri="{FF2B5EF4-FFF2-40B4-BE49-F238E27FC236}">
                <a16:creationId xmlns:a16="http://schemas.microsoft.com/office/drawing/2014/main" id="{E20EB187-900F-4AF5-813B-101456D9FD3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72E083-1B37-414B-ADBA-D08A34BB10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14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cxnSp>
        <p:nvCxnSpPr>
          <p:cNvPr id="55" name="Straight Connector 51">
            <a:extLst>
              <a:ext uri="{FF2B5EF4-FFF2-40B4-BE49-F238E27FC236}">
                <a16:creationId xmlns:a16="http://schemas.microsoft.com/office/drawing/2014/main" id="{624D17C8-E9C2-48A4-AA36-D7048A6CCC4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286000"/>
            <a:ext cx="0" cy="22860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1B58E61-953B-4765-89FE-E07BF722C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7349" y="1200152"/>
            <a:ext cx="6897171" cy="4457696"/>
          </a:xfrm>
        </p:spPr>
        <p:txBody>
          <a:bodyPr anchor="ctr">
            <a:normAutofit/>
          </a:bodyPr>
          <a:lstStyle/>
          <a:p>
            <a:pPr algn="l"/>
            <a:r>
              <a:rPr lang="sv-SE" sz="7400">
                <a:solidFill>
                  <a:srgbClr val="FFFFFF"/>
                </a:solidFill>
              </a:rPr>
              <a:t>Stepping up local action against human trafficking</a:t>
            </a:r>
            <a:endParaRPr lang="en-GB" sz="74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54B470-B5A6-404E-BC17-B530A0F7B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63" y="3981156"/>
            <a:ext cx="2816535" cy="1676691"/>
          </a:xfrm>
        </p:spPr>
        <p:txBody>
          <a:bodyPr anchor="ctr">
            <a:normAutofit/>
          </a:bodyPr>
          <a:lstStyle/>
          <a:p>
            <a:pPr algn="r"/>
            <a:r>
              <a:rPr lang="sv-SE" sz="2800" dirty="0" err="1">
                <a:solidFill>
                  <a:srgbClr val="FFFFFF"/>
                </a:solidFill>
              </a:rPr>
              <a:t>Vineta</a:t>
            </a:r>
            <a:r>
              <a:rPr lang="sv-SE" sz="2800" dirty="0">
                <a:solidFill>
                  <a:srgbClr val="FFFFFF"/>
                </a:solidFill>
              </a:rPr>
              <a:t> </a:t>
            </a:r>
            <a:r>
              <a:rPr lang="sv-SE" sz="2800" dirty="0" err="1">
                <a:solidFill>
                  <a:srgbClr val="FFFFFF"/>
                </a:solidFill>
              </a:rPr>
              <a:t>Polatside</a:t>
            </a:r>
            <a:r>
              <a:rPr lang="sv-SE" sz="2800" dirty="0">
                <a:solidFill>
                  <a:srgbClr val="FFFFFF"/>
                </a:solidFill>
              </a:rPr>
              <a:t>, Council of the Baltic Sea States</a:t>
            </a:r>
            <a:endParaRPr lang="en-GB" sz="2800" dirty="0">
              <a:solidFill>
                <a:srgbClr val="FF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6BCFA4-2282-4EED-ADB3-1FB1C782A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7" y="1572303"/>
            <a:ext cx="2681761" cy="216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901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: Shape 46">
            <a:extLst>
              <a:ext uri="{FF2B5EF4-FFF2-40B4-BE49-F238E27FC236}">
                <a16:creationId xmlns:a16="http://schemas.microsoft.com/office/drawing/2014/main" id="{2C6A2225-94AF-4BC4-98F4-77746E7B10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reeform: Shape 48">
            <a:extLst>
              <a:ext uri="{FF2B5EF4-FFF2-40B4-BE49-F238E27FC236}">
                <a16:creationId xmlns:a16="http://schemas.microsoft.com/office/drawing/2014/main" id="{648F5915-2CE1-4F74-88C5-D4366893D2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: Shape 50">
            <a:extLst>
              <a:ext uri="{FF2B5EF4-FFF2-40B4-BE49-F238E27FC236}">
                <a16:creationId xmlns:a16="http://schemas.microsoft.com/office/drawing/2014/main" id="{46EA0402-5843-4D53-BF9C-BE72058120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1B43EC4-7D6F-44CA-82DD-103883D236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2A2C8D1-582C-4753-8B33-C53233B1A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827" y="244523"/>
            <a:ext cx="2580738" cy="2580738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4F512735-12C4-4C19-AC3E-218F5B22E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232" y="5554844"/>
            <a:ext cx="2394408" cy="35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EF9B1-DD6F-440D-9AAE-86041FA46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2" y="2871982"/>
            <a:ext cx="6382657" cy="318168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altLang="sv-SE" dirty="0"/>
              <a:t>Strengthening the capacity and role of municipalities in work against trafficking in human beings in the Baltic Sea Region</a:t>
            </a:r>
          </a:p>
        </p:txBody>
      </p:sp>
    </p:spTree>
    <p:extLst>
      <p:ext uri="{BB962C8B-B14F-4D97-AF65-F5344CB8AC3E}">
        <p14:creationId xmlns:p14="http://schemas.microsoft.com/office/powerpoint/2010/main" val="3469053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713FA-8970-4AD4-8FE3-E977DA5C9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v-SE" sz="4800" b="1" dirty="0">
                <a:solidFill>
                  <a:schemeClr val="bg1"/>
                </a:solidFill>
              </a:rPr>
              <a:t>Why to involve municipalities?</a:t>
            </a:r>
            <a:endParaRPr lang="en-GB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F0968D-BEF4-478E-850C-E5BAF216A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4344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4062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22A30294-2379-4086-82F8-4FD0C1E1C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v-SE" altLang="en-US" b="1" dirty="0">
                <a:solidFill>
                  <a:schemeClr val="bg1">
                    <a:lumMod val="95000"/>
                  </a:schemeClr>
                </a:solidFill>
              </a:rPr>
              <a:t>Main </a:t>
            </a:r>
            <a:r>
              <a:rPr lang="sv-SE" altLang="en-US" b="1" dirty="0" err="1">
                <a:solidFill>
                  <a:schemeClr val="bg1">
                    <a:lumMod val="95000"/>
                  </a:schemeClr>
                </a:solidFill>
              </a:rPr>
              <a:t>challenges</a:t>
            </a:r>
            <a:r>
              <a:rPr lang="sv-SE" altLang="en-US" b="1" dirty="0">
                <a:solidFill>
                  <a:schemeClr val="bg1">
                    <a:lumMod val="95000"/>
                  </a:schemeClr>
                </a:solidFill>
              </a:rPr>
              <a:t> in the Baltic Sea Region</a:t>
            </a:r>
            <a:endParaRPr lang="en-GB" alt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23558" name="Content Placeholder 2">
            <a:extLst>
              <a:ext uri="{FF2B5EF4-FFF2-40B4-BE49-F238E27FC236}">
                <a16:creationId xmlns:a16="http://schemas.microsoft.com/office/drawing/2014/main" id="{077E5D84-5872-46BB-81ED-247A01AFC5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8453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E3723FFE-093E-4F68-8EBF-9CF73464DA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ellips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7FB8BF"/>
              </a:buClr>
              <a:buBlip>
                <a:blip r:embed="rId8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7FB8BF"/>
              </a:buClr>
              <a:buChar char="•"/>
              <a:defRPr sz="2000">
                <a:solidFill>
                  <a:schemeClr val="bg2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7FB8BF"/>
              </a:buClr>
              <a:buChar char="•"/>
              <a:defRPr sz="1600">
                <a:solidFill>
                  <a:schemeClr val="bg2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7159483D-3D10-4A3A-A5DB-F98365D5E685}" type="slidenum">
              <a:rPr lang="sv-SE" altLang="en-US" sz="1000">
                <a:latin typeface="Arial" panose="020B0604020202020204" pitchFamily="34" charset="0"/>
              </a:rPr>
              <a:pPr>
                <a:lnSpc>
                  <a:spcPct val="110000"/>
                </a:lnSpc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4</a:t>
            </a:fld>
            <a:endParaRPr lang="sv-SE" altLang="en-US" sz="1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435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9213C99-8EAD-42BA-B555-CF8BB7E92A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7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C5C97A-AA2C-4091-AA22-DAAC0177A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sv-SE" sz="4800" b="1" dirty="0">
                <a:solidFill>
                  <a:schemeClr val="bg1"/>
                </a:solidFill>
              </a:rPr>
              <a:t>Implemented activities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E4C40-39AA-4170-8439-B04F318D4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r>
              <a:rPr lang="sv-SE" sz="3600" dirty="0">
                <a:solidFill>
                  <a:schemeClr val="bg1"/>
                </a:solidFill>
                <a:latin typeface="+mj-lt"/>
              </a:rPr>
              <a:t>Developed practically oriented Guidelines for Municipalities ”Stepping up local action against Human Trafficking</a:t>
            </a:r>
            <a:r>
              <a:rPr lang="sv-SE" sz="3600" dirty="0">
                <a:solidFill>
                  <a:schemeClr val="bg1"/>
                </a:solidFill>
              </a:rPr>
              <a:t>”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2248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6">
            <a:extLst>
              <a:ext uri="{FF2B5EF4-FFF2-40B4-BE49-F238E27FC236}">
                <a16:creationId xmlns:a16="http://schemas.microsoft.com/office/drawing/2014/main" id="{22E3A2AD-2140-4092-9095-CAC091B450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061E7E-DAB4-4659-A1A7-3F85393D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Building multi-disciplinary partnerships at the local level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C951F-1EC1-44BC-9F07-459C627B1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Autofit/>
          </a:bodyPr>
          <a:lstStyle/>
          <a:p>
            <a:r>
              <a:rPr lang="sv-SE" sz="2000" dirty="0">
                <a:solidFill>
                  <a:schemeClr val="bg1"/>
                </a:solidFill>
              </a:rPr>
              <a:t>Starting point – a mapping of the local situation on the ground.</a:t>
            </a:r>
          </a:p>
          <a:p>
            <a:r>
              <a:rPr lang="sv-SE" sz="2000" dirty="0">
                <a:solidFill>
                  <a:schemeClr val="bg1"/>
                </a:solidFill>
              </a:rPr>
              <a:t>The mapping is a multi-disciplinary  and participatory process:</a:t>
            </a:r>
          </a:p>
          <a:p>
            <a:pPr lvl="2"/>
            <a:r>
              <a:rPr lang="sv-SE" dirty="0">
                <a:solidFill>
                  <a:schemeClr val="bg1"/>
                </a:solidFill>
              </a:rPr>
              <a:t>Identification of population at risk of trafficking;</a:t>
            </a:r>
          </a:p>
          <a:p>
            <a:pPr lvl="2"/>
            <a:r>
              <a:rPr lang="sv-SE" dirty="0">
                <a:solidFill>
                  <a:schemeClr val="bg1"/>
                </a:solidFill>
              </a:rPr>
              <a:t>Researching local social and economic trends concerning these populations,</a:t>
            </a:r>
          </a:p>
          <a:p>
            <a:pPr lvl="2"/>
            <a:r>
              <a:rPr lang="sv-SE" dirty="0">
                <a:solidFill>
                  <a:schemeClr val="bg1"/>
                </a:solidFill>
              </a:rPr>
              <a:t>Locations where potential victims and victims might be encauntered;</a:t>
            </a:r>
          </a:p>
          <a:p>
            <a:pPr lvl="2"/>
            <a:r>
              <a:rPr lang="sv-SE" dirty="0">
                <a:solidFill>
                  <a:schemeClr val="bg1"/>
                </a:solidFill>
              </a:rPr>
              <a:t>Traffickers, enablers and users.</a:t>
            </a:r>
          </a:p>
          <a:p>
            <a:pPr lvl="2"/>
            <a:r>
              <a:rPr lang="sv-SE" dirty="0">
                <a:solidFill>
                  <a:schemeClr val="bg1"/>
                </a:solidFill>
              </a:rPr>
              <a:t>Available resources – services  and capacities within the municipality.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47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B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1936B-8376-48B8-917A-2BF5D637D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0333"/>
            <a:ext cx="10515600" cy="1476260"/>
          </a:xfrm>
        </p:spPr>
        <p:txBody>
          <a:bodyPr>
            <a:normAutofit/>
          </a:bodyPr>
          <a:lstStyle/>
          <a:p>
            <a:r>
              <a:rPr lang="sv-SE" dirty="0" err="1">
                <a:solidFill>
                  <a:schemeClr val="bg1"/>
                </a:solidFill>
              </a:rPr>
              <a:t>Implemented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activities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31" name="Content Placeholder 2">
            <a:extLst>
              <a:ext uri="{FF2B5EF4-FFF2-40B4-BE49-F238E27FC236}">
                <a16:creationId xmlns:a16="http://schemas.microsoft.com/office/drawing/2014/main" id="{9B1B5425-33C0-4A75-ADF8-8B7336AFC8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325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9361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F74D28C-3268-4E35-8EE1-D92CB4A85A7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9218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D36F2A-9349-4A34-A663-E73638D896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9" r="2046"/>
          <a:stretch/>
        </p:blipFill>
        <p:spPr>
          <a:xfrm>
            <a:off x="6167846" y="10"/>
            <a:ext cx="6024154" cy="685799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E27B90-2D08-40E8-8725-8E16853B5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45" y="872563"/>
            <a:ext cx="5006336" cy="937213"/>
          </a:xfrm>
        </p:spPr>
        <p:txBody>
          <a:bodyPr>
            <a:normAutofit fontScale="90000"/>
          </a:bodyPr>
          <a:lstStyle/>
          <a:p>
            <a:r>
              <a:rPr lang="sv-SE" dirty="0"/>
              <a:t>Lessons learned and recommendations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290AF-E038-4A02-B0C0-A0F0681F1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016" y="2106659"/>
            <a:ext cx="5541818" cy="4343619"/>
          </a:xfrm>
        </p:spPr>
        <p:txBody>
          <a:bodyPr anchor="t">
            <a:normAutofit/>
          </a:bodyPr>
          <a:lstStyle/>
          <a:p>
            <a:r>
              <a:rPr lang="en-GB" sz="1700" dirty="0">
                <a:latin typeface="+mj-lt"/>
              </a:rPr>
              <a:t>Importance to minimised isolation of used strategies and methods to fight human trafficking at the local level.</a:t>
            </a:r>
          </a:p>
          <a:p>
            <a:r>
              <a:rPr lang="sv-SE" sz="1700" dirty="0">
                <a:latin typeface="+mj-lt"/>
              </a:rPr>
              <a:t>Developed local referral mechanisms should be inegrated in the national and transnational referral mechanisms.</a:t>
            </a:r>
          </a:p>
          <a:p>
            <a:r>
              <a:rPr lang="en-GB" sz="1700" dirty="0">
                <a:latin typeface="+mj-lt"/>
              </a:rPr>
              <a:t>The commitment of representatives at the higher decision-making levels should be ensured.</a:t>
            </a:r>
            <a:endParaRPr lang="sv-SE" sz="1700" dirty="0">
              <a:latin typeface="+mj-lt"/>
            </a:endParaRPr>
          </a:p>
          <a:p>
            <a:r>
              <a:rPr lang="en-GB" sz="1700" dirty="0">
                <a:latin typeface="+mj-lt"/>
              </a:rPr>
              <a:t>Efforts to address victim-blaming attitudes should be taken into consideration when planning future cooperation with municipal actors – regular awareness raising.</a:t>
            </a:r>
          </a:p>
          <a:p>
            <a:r>
              <a:rPr lang="en-GB" sz="1700" dirty="0">
                <a:latin typeface="+mj-lt"/>
              </a:rPr>
              <a:t>Future training sessions at the municipal level should include interactive learning methods. </a:t>
            </a:r>
          </a:p>
          <a:p>
            <a:r>
              <a:rPr lang="en-US" sz="1600" dirty="0"/>
              <a:t>Municipalities should pay a much larger role in rehabilitation and reintegration assistance and in providing a long-term support than they currently do.</a:t>
            </a:r>
            <a:endParaRPr lang="en-GB" sz="110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66067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: Shape 46">
            <a:extLst>
              <a:ext uri="{FF2B5EF4-FFF2-40B4-BE49-F238E27FC236}">
                <a16:creationId xmlns:a16="http://schemas.microsoft.com/office/drawing/2014/main" id="{2C6A2225-94AF-4BC4-98F4-77746E7B10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reeform: Shape 48">
            <a:extLst>
              <a:ext uri="{FF2B5EF4-FFF2-40B4-BE49-F238E27FC236}">
                <a16:creationId xmlns:a16="http://schemas.microsoft.com/office/drawing/2014/main" id="{648F5915-2CE1-4F74-88C5-D4366893D2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: Shape 50">
            <a:extLst>
              <a:ext uri="{FF2B5EF4-FFF2-40B4-BE49-F238E27FC236}">
                <a16:creationId xmlns:a16="http://schemas.microsoft.com/office/drawing/2014/main" id="{46EA0402-5843-4D53-BF9C-BE72058120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1B43EC4-7D6F-44CA-82DD-103883D236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EF9B1-DD6F-440D-9AAE-86041FA46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9137" y="3250162"/>
            <a:ext cx="6157412" cy="2803504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GB" altLang="sv-SE" sz="4400" dirty="0"/>
              <a:t>Thank you for</a:t>
            </a:r>
          </a:p>
          <a:p>
            <a:pPr marL="0" indent="0" algn="ctr">
              <a:buNone/>
            </a:pPr>
            <a:r>
              <a:rPr lang="en-GB" altLang="sv-SE" sz="4400" dirty="0"/>
              <a:t>your attention!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924F55-18C8-43DA-82AE-2C7F35075FC3}"/>
              </a:ext>
            </a:extLst>
          </p:cNvPr>
          <p:cNvSpPr txBox="1"/>
          <p:nvPr/>
        </p:nvSpPr>
        <p:spPr>
          <a:xfrm>
            <a:off x="8104536" y="1178805"/>
            <a:ext cx="378917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600" dirty="0">
                <a:solidFill>
                  <a:srgbClr val="425E69"/>
                </a:solidFill>
                <a:hlinkClick r:id="rId2"/>
              </a:rPr>
              <a:t>Vineta.polatside@cbss.org</a:t>
            </a:r>
            <a:endParaRPr lang="sv-SE" sz="2600" dirty="0">
              <a:solidFill>
                <a:srgbClr val="425E69"/>
              </a:solidFill>
            </a:endParaRPr>
          </a:p>
          <a:p>
            <a:pPr algn="ctr"/>
            <a:r>
              <a:rPr lang="sv-SE" sz="2600" dirty="0">
                <a:solidFill>
                  <a:srgbClr val="425E69"/>
                </a:solidFill>
              </a:rPr>
              <a:t>www.cbss.org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C8701A-07F1-49B2-965D-77F7A20BFB58}"/>
              </a:ext>
            </a:extLst>
          </p:cNvPr>
          <p:cNvSpPr txBox="1"/>
          <p:nvPr/>
        </p:nvSpPr>
        <p:spPr>
          <a:xfrm>
            <a:off x="9402067" y="5211685"/>
            <a:ext cx="2391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425E69"/>
                </a:solidFill>
              </a:rPr>
              <a:t>Twitter/@TFHTB</a:t>
            </a:r>
          </a:p>
          <a:p>
            <a:r>
              <a:rPr lang="sv-SE" sz="2400" dirty="0">
                <a:solidFill>
                  <a:srgbClr val="425E69"/>
                </a:solidFill>
              </a:rPr>
              <a:t>Facebook/@</a:t>
            </a:r>
            <a:r>
              <a:rPr lang="sv-SE" sz="2400" dirty="0" err="1">
                <a:solidFill>
                  <a:srgbClr val="425E69"/>
                </a:solidFill>
              </a:rPr>
              <a:t>tfthb</a:t>
            </a:r>
            <a:endParaRPr lang="sv-SE" sz="2400" dirty="0">
              <a:solidFill>
                <a:srgbClr val="425E6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DDD0B7-930A-4F7D-B941-FA5DFDB55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2" y="703189"/>
            <a:ext cx="2533299" cy="204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35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</TotalTime>
  <Words>503</Words>
  <Application>Microsoft Office PowerPoint</Application>
  <PresentationFormat>Widescreen</PresentationFormat>
  <Paragraphs>51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Theme</vt:lpstr>
      <vt:lpstr>Stepping up local action against human trafficking</vt:lpstr>
      <vt:lpstr>PowerPoint Presentation</vt:lpstr>
      <vt:lpstr>Why to involve municipalities?</vt:lpstr>
      <vt:lpstr>Main challenges in the Baltic Sea Region</vt:lpstr>
      <vt:lpstr>Implemented activities</vt:lpstr>
      <vt:lpstr>Building multi-disciplinary partnerships at the local level</vt:lpstr>
      <vt:lpstr>Implemented activities</vt:lpstr>
      <vt:lpstr>Lessons learned and 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Stepping up local action against human trafficking</dc:title>
  <dc:creator>Vineta Polatside</dc:creator>
  <cp:lastModifiedBy>Vineta Polatside</cp:lastModifiedBy>
  <cp:revision>40</cp:revision>
  <dcterms:created xsi:type="dcterms:W3CDTF">2018-04-09T13:12:46Z</dcterms:created>
  <dcterms:modified xsi:type="dcterms:W3CDTF">2018-05-25T09:57:48Z</dcterms:modified>
</cp:coreProperties>
</file>